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13"/>
  </p:notesMasterIdLst>
  <p:sldIdLst>
    <p:sldId id="378" r:id="rId2"/>
    <p:sldId id="368" r:id="rId3"/>
    <p:sldId id="369" r:id="rId4"/>
    <p:sldId id="370" r:id="rId5"/>
    <p:sldId id="362" r:id="rId6"/>
    <p:sldId id="361" r:id="rId7"/>
    <p:sldId id="363" r:id="rId8"/>
    <p:sldId id="364" r:id="rId9"/>
    <p:sldId id="365" r:id="rId10"/>
    <p:sldId id="366" r:id="rId11"/>
    <p:sldId id="342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E8"/>
    <a:srgbClr val="DDD80F"/>
    <a:srgbClr val="BEE025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D9359D-E170-6740-B7BB-0F7BD9126520}" v="4" dt="2024-06-11T20:38:51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0"/>
    <p:restoredTop sz="81072"/>
  </p:normalViewPr>
  <p:slideViewPr>
    <p:cSldViewPr snapToGrid="0">
      <p:cViewPr varScale="1">
        <p:scale>
          <a:sx n="144" d="100"/>
          <a:sy n="144" d="100"/>
        </p:scale>
        <p:origin x="109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2697-CEFA-B64A-AAF4-240BDD40C193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FB984-3D5F-1245-A3C6-E0990F631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79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0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90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7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\Now lets say, you want a design for which we don’t have the corresponding Hamiltonian parameters </a:t>
            </a:r>
            <a:r>
              <a:rPr lang="en-US" dirty="0" err="1"/>
              <a:t>presimulated</a:t>
            </a:r>
            <a:r>
              <a:rPr lang="en-US" dirty="0"/>
              <a:t> and you are not happy with the closest design.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77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SQuADDS provides an interpolation algorithm inspired by the physics of the problem to create a best guess design for your target Hamiltonian.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34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is the algorithm. It is a bit long and complicated and specific to the particular problem but it does work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1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3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6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the first thing we want to verify if there are indeed learnable structures in our database and this 2D UMAP representation shows that it is indeed the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FFB984-3D5F-1245-A3C6-E0990F631A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9767-693B-C042-9D15-22AD6ACB7EAC}" type="datetime1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2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3CDAB-03DD-C24D-BB57-F542F96ADE10}" type="datetime1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1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5D0A9-2426-0D4C-A990-8D3C37F6C8E6}" type="datetime1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C83B-E73B-FC43-8BC6-BABE4CD26F9C}" type="datetime1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8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8E1C5-CAD6-104C-8362-7268F9A9F083}" type="datetime1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E22B-73C9-3E49-94A3-6B88E339FFBD}" type="datetime1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B378E-D8F1-B948-BD91-62524A0F6B02}" type="datetime1">
              <a:rPr lang="en-US" smtClean="0"/>
              <a:t>10/13/24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64FE3-D9EE-EE4A-9EFA-7FADD56085C8}" type="datetime1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3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747F-EAF5-2B46-9AC6-B8A7CCBD7A9E}" type="datetime1">
              <a:rPr lang="en-US" smtClean="0"/>
              <a:t>10/13/24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5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3D2A-C16A-A54B-BE23-83BF5FA338AE}" type="datetime1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4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7F04-668E-7E4F-B7B7-46B9BDEB2FC2}" type="datetime1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A47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9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68754-B205-8442-B020-EDE8BDA6AC8D}" type="datetime1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A47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2C417-4971-C247-AACD-63BA118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8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com/v3/__https:/doi.org/10.1109/QCE57702.2023.00154__;!!LIr3w8kk_Xxm!ozGfThVWvAUMX3adtbVztXuNNz6Aan9Ba62vdpXi8DnggMCo0b3AbAZwewYrBZU7EgOvVYlLiE1EtBBvKyqeiKQ$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png/21040-terminator-transparent-image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rldefense.com/v3/__https:/doi.org/10.1109/QCE57702.2023.00154__;!!LIr3w8kk_Xxm!ozGfThVWvAUMX3adtbVztXuNNz6Aan9Ba62vdpXi8DnggMCo0b3AbAZwewYrBZU7EgOvVYlLiE1EtBBvKyqeiKQ$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051"/>
            <a:ext cx="9144000" cy="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76476"/>
            <a:ext cx="9144000" cy="2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38351"/>
            <a:ext cx="9144000" cy="1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0" y="79868"/>
            <a:ext cx="9144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800" b="1" i="0" dirty="0">
                <a:effectLst/>
                <a:latin typeface="Arial" panose="020B0604020202020204" pitchFamily="34" charset="0"/>
              </a:rPr>
              <a:t>Tutorial 3: </a:t>
            </a:r>
            <a:r>
              <a:rPr lang="en-US" sz="2800" i="0" dirty="0">
                <a:effectLst/>
                <a:latin typeface="Arial" panose="020B0604020202020204" pitchFamily="34" charset="0"/>
              </a:rPr>
              <a:t>ML Interpolation in</a:t>
            </a:r>
            <a:r>
              <a:rPr lang="en-US" sz="2800" dirty="0">
                <a:latin typeface="Arial" panose="020B0604020202020204" pitchFamily="34" charset="0"/>
              </a:rPr>
              <a:t> SQuADDS</a:t>
            </a:r>
            <a:endParaRPr lang="en-US" sz="2800" i="0" dirty="0">
              <a:effectLst/>
              <a:latin typeface="arial" panose="020B0604020202020204" pitchFamily="34" charset="0"/>
            </a:endParaRPr>
          </a:p>
          <a:p>
            <a:pPr algn="ctr"/>
            <a:endParaRPr lang="en-US" sz="2600" i="1" dirty="0"/>
          </a:p>
        </p:txBody>
      </p:sp>
      <p:sp>
        <p:nvSpPr>
          <p:cNvPr id="62" name="Google Shape;62;p13"/>
          <p:cNvSpPr txBox="1"/>
          <p:nvPr/>
        </p:nvSpPr>
        <p:spPr>
          <a:xfrm>
            <a:off x="5449030" y="797427"/>
            <a:ext cx="35514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200" b="1" dirty="0" err="1">
                <a:solidFill>
                  <a:srgbClr val="C00000"/>
                </a:solidFill>
              </a:rPr>
              <a:t>Sadman</a:t>
            </a:r>
            <a:r>
              <a:rPr lang="en" sz="2200" b="1" dirty="0">
                <a:solidFill>
                  <a:srgbClr val="C00000"/>
                </a:solidFill>
              </a:rPr>
              <a:t> Ahmed Shanto</a:t>
            </a: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endParaRPr lang="en" b="1" dirty="0">
              <a:solidFill>
                <a:srgbClr val="C00000"/>
              </a:solidFill>
            </a:endParaRPr>
          </a:p>
          <a:p>
            <a:pPr algn="ctr"/>
            <a:r>
              <a:rPr lang="en" b="1" dirty="0"/>
              <a:t>Qiskit Fall Fest 2024</a:t>
            </a:r>
          </a:p>
          <a:p>
            <a:pPr algn="ctr"/>
            <a:r>
              <a:rPr lang="en" dirty="0"/>
              <a:t>10/16/24</a:t>
            </a:r>
            <a:endParaRPr dirty="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045251"/>
            <a:ext cx="2221260" cy="6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-up of a faucet&#10;&#10;Description automatically generated with low confidence">
            <a:extLst>
              <a:ext uri="{FF2B5EF4-FFF2-40B4-BE49-F238E27FC236}">
                <a16:creationId xmlns:a16="http://schemas.microsoft.com/office/drawing/2014/main" id="{7B6CD6B4-ED57-7C4B-9991-43F25643BF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957" y="4091329"/>
            <a:ext cx="1270000" cy="635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9F277E-CC8E-DBE2-B5EE-045F7F060A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61569" y="623505"/>
            <a:ext cx="3919382" cy="1953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25BCD-6834-5D49-A303-1C90C253A2DD}"/>
              </a:ext>
            </a:extLst>
          </p:cNvPr>
          <p:cNvSpPr txBox="1"/>
          <p:nvPr/>
        </p:nvSpPr>
        <p:spPr>
          <a:xfrm>
            <a:off x="0" y="2626468"/>
            <a:ext cx="4650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0" dirty="0">
                <a:effectLst/>
                <a:latin typeface="-apple-system"/>
              </a:rPr>
              <a:t>S</a:t>
            </a:r>
            <a:r>
              <a:rPr lang="en-US" sz="2000" i="0" dirty="0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uperconducting</a:t>
            </a:r>
            <a:r>
              <a:rPr lang="en-US" sz="2000" i="0" dirty="0">
                <a:effectLst/>
                <a:latin typeface="-apple-system"/>
              </a:rPr>
              <a:t> </a:t>
            </a:r>
            <a:r>
              <a:rPr lang="en-US" sz="2200" b="1" i="0" dirty="0">
                <a:effectLst/>
                <a:latin typeface="-apple-system"/>
              </a:rPr>
              <a:t>Qu</a:t>
            </a:r>
            <a:r>
              <a:rPr lang="en-US" sz="2000" i="0" dirty="0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bit</a:t>
            </a:r>
            <a:r>
              <a:rPr lang="en-US" sz="2000" i="0" dirty="0">
                <a:effectLst/>
                <a:latin typeface="-apple-system"/>
              </a:rPr>
              <a:t> </a:t>
            </a:r>
            <a:r>
              <a:rPr lang="en-US" sz="2200" b="1" i="0" dirty="0">
                <a:effectLst/>
                <a:latin typeface="-apple-system"/>
              </a:rPr>
              <a:t>A</a:t>
            </a:r>
            <a:r>
              <a:rPr lang="en-US" sz="2000" i="0" dirty="0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nd</a:t>
            </a:r>
            <a:r>
              <a:rPr lang="en-US" sz="2000" i="0" dirty="0">
                <a:effectLst/>
                <a:latin typeface="-apple-system"/>
              </a:rPr>
              <a:t> </a:t>
            </a:r>
            <a:r>
              <a:rPr lang="en-US" sz="2200" b="1" i="0" dirty="0">
                <a:effectLst/>
                <a:latin typeface="-apple-system"/>
              </a:rPr>
              <a:t>D</a:t>
            </a:r>
            <a:r>
              <a:rPr lang="en-US" sz="2000" i="0" dirty="0">
                <a:effectLst/>
                <a:latin typeface="-apple-system"/>
              </a:rPr>
              <a:t>evice </a:t>
            </a:r>
            <a:r>
              <a:rPr lang="en-US" sz="2200" b="1" i="0" dirty="0">
                <a:effectLst/>
                <a:latin typeface="-apple-system"/>
              </a:rPr>
              <a:t>D</a:t>
            </a:r>
            <a:r>
              <a:rPr lang="en-US" sz="2000" i="0" dirty="0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esign</a:t>
            </a:r>
            <a:r>
              <a:rPr lang="en-US" sz="2000" i="0" dirty="0">
                <a:effectLst/>
                <a:latin typeface="-apple-system"/>
              </a:rPr>
              <a:t> </a:t>
            </a:r>
            <a:r>
              <a:rPr lang="en-US" sz="2000" i="0" dirty="0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and</a:t>
            </a:r>
            <a:r>
              <a:rPr lang="en-US" sz="2000" i="0" dirty="0">
                <a:effectLst/>
                <a:latin typeface="-apple-system"/>
              </a:rPr>
              <a:t> </a:t>
            </a:r>
            <a:r>
              <a:rPr lang="en-US" sz="2200" b="1" i="0" dirty="0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S</a:t>
            </a:r>
            <a:r>
              <a:rPr lang="en-US" sz="2000" i="0" dirty="0">
                <a:solidFill>
                  <a:schemeClr val="bg2">
                    <a:lumMod val="25000"/>
                  </a:schemeClr>
                </a:solidFill>
                <a:effectLst/>
                <a:latin typeface="-apple-system"/>
              </a:rPr>
              <a:t>imulation databa</a:t>
            </a:r>
            <a:r>
              <a:rPr lang="en-US" sz="2000" i="0" dirty="0">
                <a:effectLst/>
                <a:latin typeface="-apple-system"/>
              </a:rPr>
              <a:t>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426CF4B-5B71-DEBB-8C48-75860385120C}"/>
              </a:ext>
            </a:extLst>
          </p:cNvPr>
          <p:cNvSpPr txBox="1">
            <a:spLocks/>
          </p:cNvSpPr>
          <p:nvPr/>
        </p:nvSpPr>
        <p:spPr>
          <a:xfrm>
            <a:off x="224642" y="145902"/>
            <a:ext cx="4978294" cy="44521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ML Inspired Interpolation Algorithm</a:t>
            </a:r>
          </a:p>
          <a:p>
            <a:endParaRPr lang="en-US" sz="2100" dirty="0"/>
          </a:p>
        </p:txBody>
      </p:sp>
      <p:grpSp>
        <p:nvGrpSpPr>
          <p:cNvPr id="16" name="Google Shape;155;p19">
            <a:extLst>
              <a:ext uri="{FF2B5EF4-FFF2-40B4-BE49-F238E27FC236}">
                <a16:creationId xmlns:a16="http://schemas.microsoft.com/office/drawing/2014/main" id="{4443C703-678D-6A0A-5E4D-0C62C7A79C1C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21" name="Google Shape;156;p19">
              <a:extLst>
                <a:ext uri="{FF2B5EF4-FFF2-40B4-BE49-F238E27FC236}">
                  <a16:creationId xmlns:a16="http://schemas.microsoft.com/office/drawing/2014/main" id="{4DD8B419-1FBE-A2A7-A074-4C3312540178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23" name="Google Shape;157;p19">
              <a:extLst>
                <a:ext uri="{FF2B5EF4-FFF2-40B4-BE49-F238E27FC236}">
                  <a16:creationId xmlns:a16="http://schemas.microsoft.com/office/drawing/2014/main" id="{4A685B02-402F-7E0B-800C-2223D4FBF833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158;p19">
              <a:extLst>
                <a:ext uri="{FF2B5EF4-FFF2-40B4-BE49-F238E27FC236}">
                  <a16:creationId xmlns:a16="http://schemas.microsoft.com/office/drawing/2014/main" id="{EAF4530C-D66B-AA16-5B0E-581A4C9028FC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3389B-C146-0D2F-6447-E571E570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9</a:t>
            </a:fld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930D4-82FB-7E82-F1BF-96C8A95A3C40}"/>
              </a:ext>
            </a:extLst>
          </p:cNvPr>
          <p:cNvSpPr txBox="1"/>
          <p:nvPr/>
        </p:nvSpPr>
        <p:spPr>
          <a:xfrm>
            <a:off x="110050" y="511728"/>
            <a:ext cx="446192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Learnable Structures in our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/>
              <a:t>Invertible Neural Network (INN) with repetitions of </a:t>
            </a:r>
            <a:r>
              <a:rPr lang="en-US" sz="1500" dirty="0" err="1"/>
              <a:t>RealNVP</a:t>
            </a:r>
            <a:r>
              <a:rPr lang="en-US" sz="1500" dirty="0"/>
              <a:t> coupling layers Architecture </a:t>
            </a:r>
            <a:r>
              <a:rPr lang="en-US" sz="1200" baseline="30000" dirty="0"/>
              <a:t>[1]</a:t>
            </a:r>
          </a:p>
          <a:p>
            <a:endParaRPr lang="en-US" sz="1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/>
              <a:t>Blackbox Multi-nodal RandomForestRegressor (MRFR)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C00000"/>
                </a:solidFill>
              </a:rPr>
              <a:t>Picks up on the physics on the problem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C00000"/>
                </a:solidFill>
              </a:rPr>
              <a:t>Needs more training data…</a:t>
            </a:r>
            <a:r>
              <a:rPr lang="en-US" sz="1500" dirty="0"/>
              <a:t> 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1F119-6994-F902-FFD7-044DDFD73331}"/>
              </a:ext>
            </a:extLst>
          </p:cNvPr>
          <p:cNvSpPr txBox="1"/>
          <p:nvPr/>
        </p:nvSpPr>
        <p:spPr>
          <a:xfrm>
            <a:off x="147274" y="4818837"/>
            <a:ext cx="4551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 dirty="0"/>
              <a:t>[1]</a:t>
            </a:r>
            <a:r>
              <a:rPr lang="en-US" sz="1200" dirty="0"/>
              <a:t> </a:t>
            </a:r>
            <a:r>
              <a:rPr lang="en-US" sz="1200" dirty="0" err="1"/>
              <a:t>Nugraha</a:t>
            </a:r>
            <a:r>
              <a:rPr lang="en-US" sz="1200" dirty="0"/>
              <a:t> Et al., </a:t>
            </a:r>
            <a:r>
              <a:rPr lang="en-US" sz="1200" b="0" i="0" dirty="0">
                <a:solidFill>
                  <a:srgbClr val="1155CC"/>
                </a:solidFill>
                <a:effectLst/>
                <a:latin typeface="Aptos" panose="020F0502020204030204" pitchFamily="34" charset="0"/>
                <a:hlinkClick r:id="rId3"/>
              </a:rPr>
              <a:t>https://doi.org/10.1109/QCE57702.2023.00154</a:t>
            </a:r>
            <a:r>
              <a:rPr lang="en-US" sz="1200" dirty="0"/>
              <a:t> </a:t>
            </a:r>
            <a:endParaRPr lang="en-US" sz="1200" baseline="30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9DAB3BF-7FCC-2B70-8019-85CEFA67B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2936" y="334468"/>
            <a:ext cx="3249689" cy="44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7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>
            <a:extLst>
              <a:ext uri="{FF2B5EF4-FFF2-40B4-BE49-F238E27FC236}">
                <a16:creationId xmlns:a16="http://schemas.microsoft.com/office/drawing/2014/main" id="{C4BA87C8-8E13-CB82-D93D-071A61554DB6}"/>
              </a:ext>
            </a:extLst>
          </p:cNvPr>
          <p:cNvSpPr txBox="1">
            <a:spLocks/>
          </p:cNvSpPr>
          <p:nvPr/>
        </p:nvSpPr>
        <p:spPr>
          <a:xfrm>
            <a:off x="224643" y="147631"/>
            <a:ext cx="5455188" cy="430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Tutorial 3 Objectives</a:t>
            </a:r>
          </a:p>
          <a:p>
            <a:endParaRPr lang="en-US" sz="2100" dirty="0"/>
          </a:p>
        </p:txBody>
      </p:sp>
      <p:grpSp>
        <p:nvGrpSpPr>
          <p:cNvPr id="30" name="Google Shape;155;p19">
            <a:extLst>
              <a:ext uri="{FF2B5EF4-FFF2-40B4-BE49-F238E27FC236}">
                <a16:creationId xmlns:a16="http://schemas.microsoft.com/office/drawing/2014/main" id="{BC5F4F0E-B2B4-089D-8B11-AF76EF42A643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35" name="Google Shape;156;p19">
              <a:extLst>
                <a:ext uri="{FF2B5EF4-FFF2-40B4-BE49-F238E27FC236}">
                  <a16:creationId xmlns:a16="http://schemas.microsoft.com/office/drawing/2014/main" id="{F553F9DC-BF67-27D4-84E5-D50CCEFC4471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36" name="Google Shape;157;p19">
              <a:extLst>
                <a:ext uri="{FF2B5EF4-FFF2-40B4-BE49-F238E27FC236}">
                  <a16:creationId xmlns:a16="http://schemas.microsoft.com/office/drawing/2014/main" id="{BB89350F-1A92-86EB-4DC7-31BDD527C3A4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158;p19">
              <a:extLst>
                <a:ext uri="{FF2B5EF4-FFF2-40B4-BE49-F238E27FC236}">
                  <a16:creationId xmlns:a16="http://schemas.microsoft.com/office/drawing/2014/main" id="{F1B4949B-AD24-B266-5D91-E6A1ADFB7EEE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39CD0-5EB4-3EED-0214-EFCE8CF4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E0F11-8E4C-02E7-0037-F1DC860BD654}"/>
              </a:ext>
            </a:extLst>
          </p:cNvPr>
          <p:cNvSpPr txBox="1"/>
          <p:nvPr/>
        </p:nvSpPr>
        <p:spPr>
          <a:xfrm>
            <a:off x="230345" y="49070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BA3B3-3DB6-69D6-EED7-87B0723D2BB9}"/>
              </a:ext>
            </a:extLst>
          </p:cNvPr>
          <p:cNvSpPr txBox="1"/>
          <p:nvPr/>
        </p:nvSpPr>
        <p:spPr>
          <a:xfrm>
            <a:off x="415075" y="934557"/>
            <a:ext cx="8367771" cy="24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Understand how to use SQuADDS to create a dataset for ML application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 a simple ML model on the SQuADDS Dataset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 Evaluate, Simulate, Benchmark and Deploy the ML Model</a:t>
            </a:r>
          </a:p>
        </p:txBody>
      </p:sp>
    </p:spTree>
    <p:extLst>
      <p:ext uri="{BB962C8B-B14F-4D97-AF65-F5344CB8AC3E}">
        <p14:creationId xmlns:p14="http://schemas.microsoft.com/office/powerpoint/2010/main" val="75477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426CF4B-5B71-DEBB-8C48-75860385120C}"/>
              </a:ext>
            </a:extLst>
          </p:cNvPr>
          <p:cNvSpPr txBox="1">
            <a:spLocks/>
          </p:cNvSpPr>
          <p:nvPr/>
        </p:nvSpPr>
        <p:spPr>
          <a:xfrm>
            <a:off x="224643" y="145903"/>
            <a:ext cx="4266206" cy="430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Motivation for Interpolation</a:t>
            </a:r>
            <a:endParaRPr lang="en-US" sz="2100" dirty="0"/>
          </a:p>
        </p:txBody>
      </p:sp>
      <p:grpSp>
        <p:nvGrpSpPr>
          <p:cNvPr id="16" name="Google Shape;155;p19">
            <a:extLst>
              <a:ext uri="{FF2B5EF4-FFF2-40B4-BE49-F238E27FC236}">
                <a16:creationId xmlns:a16="http://schemas.microsoft.com/office/drawing/2014/main" id="{4443C703-678D-6A0A-5E4D-0C62C7A79C1C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21" name="Google Shape;156;p19">
              <a:extLst>
                <a:ext uri="{FF2B5EF4-FFF2-40B4-BE49-F238E27FC236}">
                  <a16:creationId xmlns:a16="http://schemas.microsoft.com/office/drawing/2014/main" id="{4DD8B419-1FBE-A2A7-A074-4C3312540178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23" name="Google Shape;157;p19">
              <a:extLst>
                <a:ext uri="{FF2B5EF4-FFF2-40B4-BE49-F238E27FC236}">
                  <a16:creationId xmlns:a16="http://schemas.microsoft.com/office/drawing/2014/main" id="{4A685B02-402F-7E0B-800C-2223D4FBF833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158;p19">
              <a:extLst>
                <a:ext uri="{FF2B5EF4-FFF2-40B4-BE49-F238E27FC236}">
                  <a16:creationId xmlns:a16="http://schemas.microsoft.com/office/drawing/2014/main" id="{EAF4530C-D66B-AA16-5B0E-581A4C9028FC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364A5-2D52-BC8F-CE2C-24F6A061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1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7756F7-3890-4FCD-6A0A-3B5CDA0F32CE}"/>
              </a:ext>
            </a:extLst>
          </p:cNvPr>
          <p:cNvGrpSpPr/>
          <p:nvPr/>
        </p:nvGrpSpPr>
        <p:grpSpPr>
          <a:xfrm>
            <a:off x="301725" y="1292947"/>
            <a:ext cx="4091520" cy="3032108"/>
            <a:chOff x="301725" y="753271"/>
            <a:chExt cx="5689600" cy="403751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7F763A4-BB5F-672A-4543-8B76251C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01725" y="753271"/>
              <a:ext cx="5689600" cy="403751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331193-9AC4-748A-2565-6A0005D3617C}"/>
                </a:ext>
              </a:extLst>
            </p:cNvPr>
            <p:cNvSpPr/>
            <p:nvPr/>
          </p:nvSpPr>
          <p:spPr>
            <a:xfrm>
              <a:off x="3615934" y="2002583"/>
              <a:ext cx="106627" cy="14054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F15973-91E4-421C-6D50-17ED5DEF5FDB}"/>
                </a:ext>
              </a:extLst>
            </p:cNvPr>
            <p:cNvSpPr/>
            <p:nvPr/>
          </p:nvSpPr>
          <p:spPr>
            <a:xfrm>
              <a:off x="3662553" y="2050947"/>
              <a:ext cx="45719" cy="45719"/>
            </a:xfrm>
            <a:prstGeom prst="ellipse">
              <a:avLst/>
            </a:prstGeom>
            <a:solidFill>
              <a:srgbClr val="BEE025"/>
            </a:solidFill>
            <a:ln>
              <a:solidFill>
                <a:srgbClr val="BEE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5CE118E-0E71-99F4-4DD9-0CE1B4EC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6963" y="1294842"/>
            <a:ext cx="4266206" cy="30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3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426CF4B-5B71-DEBB-8C48-75860385120C}"/>
              </a:ext>
            </a:extLst>
          </p:cNvPr>
          <p:cNvSpPr txBox="1">
            <a:spLocks/>
          </p:cNvSpPr>
          <p:nvPr/>
        </p:nvSpPr>
        <p:spPr>
          <a:xfrm>
            <a:off x="224643" y="145903"/>
            <a:ext cx="4266206" cy="430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Motivation for Interpolation</a:t>
            </a:r>
            <a:endParaRPr lang="en-US" sz="2100" dirty="0"/>
          </a:p>
        </p:txBody>
      </p:sp>
      <p:grpSp>
        <p:nvGrpSpPr>
          <p:cNvPr id="16" name="Google Shape;155;p19">
            <a:extLst>
              <a:ext uri="{FF2B5EF4-FFF2-40B4-BE49-F238E27FC236}">
                <a16:creationId xmlns:a16="http://schemas.microsoft.com/office/drawing/2014/main" id="{4443C703-678D-6A0A-5E4D-0C62C7A79C1C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21" name="Google Shape;156;p19">
              <a:extLst>
                <a:ext uri="{FF2B5EF4-FFF2-40B4-BE49-F238E27FC236}">
                  <a16:creationId xmlns:a16="http://schemas.microsoft.com/office/drawing/2014/main" id="{4DD8B419-1FBE-A2A7-A074-4C3312540178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23" name="Google Shape;157;p19">
              <a:extLst>
                <a:ext uri="{FF2B5EF4-FFF2-40B4-BE49-F238E27FC236}">
                  <a16:creationId xmlns:a16="http://schemas.microsoft.com/office/drawing/2014/main" id="{4A685B02-402F-7E0B-800C-2223D4FBF833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158;p19">
              <a:extLst>
                <a:ext uri="{FF2B5EF4-FFF2-40B4-BE49-F238E27FC236}">
                  <a16:creationId xmlns:a16="http://schemas.microsoft.com/office/drawing/2014/main" id="{EAF4530C-D66B-AA16-5B0E-581A4C9028FC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364A5-2D52-BC8F-CE2C-24F6A061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2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7756F7-3890-4FCD-6A0A-3B5CDA0F32CE}"/>
              </a:ext>
            </a:extLst>
          </p:cNvPr>
          <p:cNvGrpSpPr/>
          <p:nvPr/>
        </p:nvGrpSpPr>
        <p:grpSpPr>
          <a:xfrm>
            <a:off x="301725" y="1292947"/>
            <a:ext cx="4091519" cy="3032108"/>
            <a:chOff x="301725" y="753271"/>
            <a:chExt cx="5689599" cy="403751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7F763A4-BB5F-672A-4543-8B76251C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01725" y="753271"/>
              <a:ext cx="5689599" cy="403751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331193-9AC4-748A-2565-6A0005D3617C}"/>
                </a:ext>
              </a:extLst>
            </p:cNvPr>
            <p:cNvSpPr/>
            <p:nvPr/>
          </p:nvSpPr>
          <p:spPr>
            <a:xfrm>
              <a:off x="3615934" y="2002583"/>
              <a:ext cx="106627" cy="14054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F15973-91E4-421C-6D50-17ED5DEF5FDB}"/>
                </a:ext>
              </a:extLst>
            </p:cNvPr>
            <p:cNvSpPr/>
            <p:nvPr/>
          </p:nvSpPr>
          <p:spPr>
            <a:xfrm>
              <a:off x="3662553" y="2050947"/>
              <a:ext cx="45719" cy="45719"/>
            </a:xfrm>
            <a:prstGeom prst="ellipse">
              <a:avLst/>
            </a:prstGeom>
            <a:solidFill>
              <a:srgbClr val="BEE025"/>
            </a:solidFill>
            <a:ln>
              <a:solidFill>
                <a:srgbClr val="BEE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5CE118E-0E71-99F4-4DD9-0CE1B4EC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6963" y="1294842"/>
            <a:ext cx="4266205" cy="30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426CF4B-5B71-DEBB-8C48-75860385120C}"/>
              </a:ext>
            </a:extLst>
          </p:cNvPr>
          <p:cNvSpPr txBox="1">
            <a:spLocks/>
          </p:cNvSpPr>
          <p:nvPr/>
        </p:nvSpPr>
        <p:spPr>
          <a:xfrm>
            <a:off x="224643" y="145903"/>
            <a:ext cx="4266206" cy="430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Motivation for Interpolation</a:t>
            </a:r>
            <a:endParaRPr lang="en-US" sz="2100" dirty="0"/>
          </a:p>
        </p:txBody>
      </p:sp>
      <p:grpSp>
        <p:nvGrpSpPr>
          <p:cNvPr id="16" name="Google Shape;155;p19">
            <a:extLst>
              <a:ext uri="{FF2B5EF4-FFF2-40B4-BE49-F238E27FC236}">
                <a16:creationId xmlns:a16="http://schemas.microsoft.com/office/drawing/2014/main" id="{4443C703-678D-6A0A-5E4D-0C62C7A79C1C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21" name="Google Shape;156;p19">
              <a:extLst>
                <a:ext uri="{FF2B5EF4-FFF2-40B4-BE49-F238E27FC236}">
                  <a16:creationId xmlns:a16="http://schemas.microsoft.com/office/drawing/2014/main" id="{4DD8B419-1FBE-A2A7-A074-4C3312540178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23" name="Google Shape;157;p19">
              <a:extLst>
                <a:ext uri="{FF2B5EF4-FFF2-40B4-BE49-F238E27FC236}">
                  <a16:creationId xmlns:a16="http://schemas.microsoft.com/office/drawing/2014/main" id="{4A685B02-402F-7E0B-800C-2223D4FBF833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158;p19">
              <a:extLst>
                <a:ext uri="{FF2B5EF4-FFF2-40B4-BE49-F238E27FC236}">
                  <a16:creationId xmlns:a16="http://schemas.microsoft.com/office/drawing/2014/main" id="{EAF4530C-D66B-AA16-5B0E-581A4C9028FC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364A5-2D52-BC8F-CE2C-24F6A061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3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7756F7-3890-4FCD-6A0A-3B5CDA0F32CE}"/>
              </a:ext>
            </a:extLst>
          </p:cNvPr>
          <p:cNvGrpSpPr/>
          <p:nvPr/>
        </p:nvGrpSpPr>
        <p:grpSpPr>
          <a:xfrm>
            <a:off x="304107" y="1292947"/>
            <a:ext cx="4086754" cy="3032108"/>
            <a:chOff x="305037" y="753268"/>
            <a:chExt cx="5682965" cy="40375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331193-9AC4-748A-2565-6A0005D3617C}"/>
                </a:ext>
              </a:extLst>
            </p:cNvPr>
            <p:cNvSpPr/>
            <p:nvPr/>
          </p:nvSpPr>
          <p:spPr>
            <a:xfrm>
              <a:off x="3615934" y="2002583"/>
              <a:ext cx="106627" cy="14054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F15973-91E4-421C-6D50-17ED5DEF5FDB}"/>
                </a:ext>
              </a:extLst>
            </p:cNvPr>
            <p:cNvSpPr/>
            <p:nvPr/>
          </p:nvSpPr>
          <p:spPr>
            <a:xfrm>
              <a:off x="3662553" y="2050947"/>
              <a:ext cx="45719" cy="45719"/>
            </a:xfrm>
            <a:prstGeom prst="ellipse">
              <a:avLst/>
            </a:prstGeom>
            <a:solidFill>
              <a:srgbClr val="BEE025"/>
            </a:solidFill>
            <a:ln>
              <a:solidFill>
                <a:srgbClr val="BEE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7F763A4-BB5F-672A-4543-8B76251C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05037" y="753268"/>
              <a:ext cx="5682965" cy="403750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5CE118E-0E71-99F4-4DD9-0CE1B4EC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6963" y="1294842"/>
            <a:ext cx="4266205" cy="30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426CF4B-5B71-DEBB-8C48-75860385120C}"/>
              </a:ext>
            </a:extLst>
          </p:cNvPr>
          <p:cNvSpPr txBox="1">
            <a:spLocks/>
          </p:cNvSpPr>
          <p:nvPr/>
        </p:nvSpPr>
        <p:spPr>
          <a:xfrm>
            <a:off x="224643" y="145903"/>
            <a:ext cx="4266206" cy="430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Interpolation Algorithm</a:t>
            </a:r>
          </a:p>
          <a:p>
            <a:endParaRPr lang="en-US" sz="2100" dirty="0"/>
          </a:p>
        </p:txBody>
      </p:sp>
      <p:grpSp>
        <p:nvGrpSpPr>
          <p:cNvPr id="16" name="Google Shape;155;p19">
            <a:extLst>
              <a:ext uri="{FF2B5EF4-FFF2-40B4-BE49-F238E27FC236}">
                <a16:creationId xmlns:a16="http://schemas.microsoft.com/office/drawing/2014/main" id="{4443C703-678D-6A0A-5E4D-0C62C7A79C1C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21" name="Google Shape;156;p19">
              <a:extLst>
                <a:ext uri="{FF2B5EF4-FFF2-40B4-BE49-F238E27FC236}">
                  <a16:creationId xmlns:a16="http://schemas.microsoft.com/office/drawing/2014/main" id="{4DD8B419-1FBE-A2A7-A074-4C3312540178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23" name="Google Shape;157;p19">
              <a:extLst>
                <a:ext uri="{FF2B5EF4-FFF2-40B4-BE49-F238E27FC236}">
                  <a16:creationId xmlns:a16="http://schemas.microsoft.com/office/drawing/2014/main" id="{4A685B02-402F-7E0B-800C-2223D4FBF833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158;p19">
              <a:extLst>
                <a:ext uri="{FF2B5EF4-FFF2-40B4-BE49-F238E27FC236}">
                  <a16:creationId xmlns:a16="http://schemas.microsoft.com/office/drawing/2014/main" id="{EAF4530C-D66B-AA16-5B0E-581A4C9028FC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61A2FD-C48F-9E29-7ED5-D4C37EF47682}"/>
                  </a:ext>
                </a:extLst>
              </p:cNvPr>
              <p:cNvSpPr txBox="1"/>
              <p:nvPr/>
            </p:nvSpPr>
            <p:spPr>
              <a:xfrm>
                <a:off x="117484" y="681405"/>
                <a:ext cx="5334015" cy="4555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200" dirty="0"/>
                  <a:t>Calculate the required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1200" dirty="0"/>
                  <a:t> from user-input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200" dirty="0"/>
                  <a:t>Select the </a:t>
                </a:r>
                <a:r>
                  <a:rPr lang="en-US" sz="1200" b="1" dirty="0"/>
                  <a:t>qubit-claw</a:t>
                </a:r>
                <a:r>
                  <a:rPr lang="en-US" sz="1200" dirty="0"/>
                  <a:t> design with best match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1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US" sz="12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/>
                  <a:t>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200" dirty="0"/>
                  <a:t>Update the </a:t>
                </a:r>
                <a:r>
                  <a:rPr lang="en-US" sz="1200" b="1" dirty="0"/>
                  <a:t>qubit-claw </a:t>
                </a:r>
                <a:r>
                  <a:rPr lang="en-US" sz="1200" dirty="0"/>
                  <a:t>design by scaling the cross length and claw length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200" dirty="0"/>
                  <a:t>Filter the database to only include </a:t>
                </a:r>
                <a:r>
                  <a:rPr lang="en-US" sz="1200" b="1" dirty="0"/>
                  <a:t>cavity-claw</a:t>
                </a:r>
                <a:r>
                  <a:rPr lang="en-US" sz="1200" dirty="0"/>
                  <a:t> designs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within 30% of that of the chosen </a:t>
                </a:r>
                <a:r>
                  <a:rPr lang="en-US" sz="1200" b="1" dirty="0"/>
                  <a:t>qubit-claw </a:t>
                </a:r>
                <a:r>
                  <a:rPr lang="en-US" sz="1200" dirty="0"/>
                  <a:t>design 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200" dirty="0"/>
                  <a:t>Select the </a:t>
                </a:r>
                <a:r>
                  <a:rPr lang="en-US" sz="1200" b="1" dirty="0"/>
                  <a:t>cavity-claw</a:t>
                </a:r>
                <a:r>
                  <a:rPr lang="en-US" sz="1200" dirty="0"/>
                  <a:t> design that give the closest match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2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given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resonator</m:t>
                    </m:r>
                    <m:r>
                      <a:rPr lang="en-US" sz="1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2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type</m:t>
                    </m:r>
                  </m:oMath>
                </a14:m>
                <a:endParaRPr lang="en-US" sz="12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200" dirty="0"/>
                  <a:t>Update the claw length of this </a:t>
                </a:r>
                <a:r>
                  <a:rPr lang="en-US" sz="1200" b="1" dirty="0"/>
                  <a:t>cavity-claw</a:t>
                </a:r>
                <a:r>
                  <a:rPr lang="en-US" sz="1200" dirty="0"/>
                  <a:t> design with that from </a:t>
                </a:r>
                <a:r>
                  <a:rPr lang="en-US" sz="1200" u="sng" dirty="0"/>
                  <a:t>Step 3 </a:t>
                </a:r>
                <a:r>
                  <a:rPr lang="en-US" sz="1200" dirty="0"/>
                  <a:t>and scale the resonator length linearly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200" dirty="0"/>
                  <a:t>Scale the square of the feedline coupling element characteristic dimension of this </a:t>
                </a:r>
                <a:r>
                  <a:rPr lang="en-US" sz="1200" b="1" dirty="0"/>
                  <a:t>cavity-claw</a:t>
                </a:r>
                <a:r>
                  <a:rPr lang="en-US" sz="1200" dirty="0"/>
                  <a:t> design 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200" b="1" i="0" dirty="0">
                    <a:effectLst/>
                  </a:rPr>
                  <a:t>IF</a:t>
                </a:r>
                <a:r>
                  <a:rPr lang="en-US" sz="1200" b="0" i="0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𝑓𝑙𝑖𝑛𝑒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 dirty="0">
                    <a:effectLst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 dirty="0">
                    <a:effectLst/>
                  </a:rPr>
                  <a:t>changes exceed 1% of total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</m:oMath>
                </a14:m>
                <a:r>
                  <a:rPr lang="en-US" sz="1200" b="0" i="0" dirty="0">
                    <a:effectLst/>
                  </a:rPr>
                  <a:t> recalculate.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200" b="0" i="0" dirty="0">
                    <a:effectLst/>
                  </a:rPr>
                  <a:t> and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61A2FD-C48F-9E29-7ED5-D4C37EF47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4" y="681405"/>
                <a:ext cx="5334015" cy="4555286"/>
              </a:xfrm>
              <a:prstGeom prst="rect">
                <a:avLst/>
              </a:prstGeom>
              <a:blipFill>
                <a:blip r:embed="rId3"/>
                <a:stretch>
                  <a:fillRect r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3389B-C146-0D2F-6447-E571E570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4E6322-E1A8-B335-2554-1FA995F493D5}"/>
                  </a:ext>
                </a:extLst>
              </p:cNvPr>
              <p:cNvSpPr txBox="1"/>
              <p:nvPr/>
            </p:nvSpPr>
            <p:spPr>
              <a:xfrm>
                <a:off x="5357987" y="719807"/>
                <a:ext cx="3484288" cy="3452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1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1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resonator</m:t>
                      </m:r>
                      <m:r>
                        <a:rPr lang="en-US" sz="1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type</m:t>
                      </m:r>
                      <m:r>
                        <a:rPr lang="en-US" sz="1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&gt; </m:t>
                      </m:r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𝑥𝑚𝑜𝑛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𝑥𝑚𝑜𝑛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∗(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𝑐𝑙𝑎𝑤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𝑐𝑙𝑎𝑤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∗(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𝑠𝑖𝑚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∗(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𝑓𝑙𝑖𝑛𝑒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𝑓𝑙𝑖𝑛𝑒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∗√(</m:t>
                      </m:r>
                      <m:r>
                        <a:rPr 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  <a:p>
                <a:pPr algn="ctr">
                  <a:lnSpc>
                    <a:spcPct val="150000"/>
                  </a:lnSpc>
                </a:pPr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4E6322-E1A8-B335-2554-1FA995F49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87" y="719807"/>
                <a:ext cx="3484288" cy="345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9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426CF4B-5B71-DEBB-8C48-75860385120C}"/>
              </a:ext>
            </a:extLst>
          </p:cNvPr>
          <p:cNvSpPr txBox="1">
            <a:spLocks/>
          </p:cNvSpPr>
          <p:nvPr/>
        </p:nvSpPr>
        <p:spPr>
          <a:xfrm>
            <a:off x="224640" y="145902"/>
            <a:ext cx="6959039" cy="44521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Arbitrary Physics Inspired Interpolation Algorithm</a:t>
            </a:r>
          </a:p>
          <a:p>
            <a:endParaRPr lang="en-US" sz="2100" dirty="0"/>
          </a:p>
        </p:txBody>
      </p:sp>
      <p:grpSp>
        <p:nvGrpSpPr>
          <p:cNvPr id="16" name="Google Shape;155;p19">
            <a:extLst>
              <a:ext uri="{FF2B5EF4-FFF2-40B4-BE49-F238E27FC236}">
                <a16:creationId xmlns:a16="http://schemas.microsoft.com/office/drawing/2014/main" id="{4443C703-678D-6A0A-5E4D-0C62C7A79C1C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21" name="Google Shape;156;p19">
              <a:extLst>
                <a:ext uri="{FF2B5EF4-FFF2-40B4-BE49-F238E27FC236}">
                  <a16:creationId xmlns:a16="http://schemas.microsoft.com/office/drawing/2014/main" id="{4DD8B419-1FBE-A2A7-A074-4C3312540178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23" name="Google Shape;157;p19">
              <a:extLst>
                <a:ext uri="{FF2B5EF4-FFF2-40B4-BE49-F238E27FC236}">
                  <a16:creationId xmlns:a16="http://schemas.microsoft.com/office/drawing/2014/main" id="{4A685B02-402F-7E0B-800C-2223D4FBF833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158;p19">
              <a:extLst>
                <a:ext uri="{FF2B5EF4-FFF2-40B4-BE49-F238E27FC236}">
                  <a16:creationId xmlns:a16="http://schemas.microsoft.com/office/drawing/2014/main" id="{EAF4530C-D66B-AA16-5B0E-581A4C9028FC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3389B-C146-0D2F-6447-E571E570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5CA77C-D011-AF82-454A-3289EAC293A4}"/>
              </a:ext>
            </a:extLst>
          </p:cNvPr>
          <p:cNvCxnSpPr>
            <a:cxnSpLocks/>
          </p:cNvCxnSpPr>
          <p:nvPr/>
        </p:nvCxnSpPr>
        <p:spPr>
          <a:xfrm flipV="1">
            <a:off x="1377940" y="1568985"/>
            <a:ext cx="0" cy="2339789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B70A8-3C07-07D1-0AC6-42B2F57212DF}"/>
              </a:ext>
            </a:extLst>
          </p:cNvPr>
          <p:cNvCxnSpPr>
            <a:cxnSpLocks/>
          </p:cNvCxnSpPr>
          <p:nvPr/>
        </p:nvCxnSpPr>
        <p:spPr>
          <a:xfrm>
            <a:off x="177791" y="2537065"/>
            <a:ext cx="2551580" cy="0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5DE436-6B4E-7AC5-182C-53B2505F93A9}"/>
              </a:ext>
            </a:extLst>
          </p:cNvPr>
          <p:cNvCxnSpPr>
            <a:cxnSpLocks/>
          </p:cNvCxnSpPr>
          <p:nvPr/>
        </p:nvCxnSpPr>
        <p:spPr>
          <a:xfrm flipV="1">
            <a:off x="598011" y="2303530"/>
            <a:ext cx="1559858" cy="1032062"/>
          </a:xfrm>
          <a:prstGeom prst="straightConnector1">
            <a:avLst/>
          </a:prstGeom>
          <a:ln w="31750">
            <a:solidFill>
              <a:schemeClr val="tx1">
                <a:alpha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F739E-FEAA-D673-4537-8D4AB5B80C86}"/>
              </a:ext>
            </a:extLst>
          </p:cNvPr>
          <p:cNvCxnSpPr>
            <a:cxnSpLocks/>
          </p:cNvCxnSpPr>
          <p:nvPr/>
        </p:nvCxnSpPr>
        <p:spPr>
          <a:xfrm flipV="1">
            <a:off x="7412307" y="1568985"/>
            <a:ext cx="0" cy="233978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1412CD-4EC5-78BD-4086-F947B3AA4B08}"/>
              </a:ext>
            </a:extLst>
          </p:cNvPr>
          <p:cNvCxnSpPr>
            <a:cxnSpLocks/>
          </p:cNvCxnSpPr>
          <p:nvPr/>
        </p:nvCxnSpPr>
        <p:spPr>
          <a:xfrm>
            <a:off x="6212158" y="2819561"/>
            <a:ext cx="2551580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53001D-ADC1-BC00-7A71-E6F611B414DA}"/>
              </a:ext>
            </a:extLst>
          </p:cNvPr>
          <p:cNvCxnSpPr>
            <a:cxnSpLocks/>
          </p:cNvCxnSpPr>
          <p:nvPr/>
        </p:nvCxnSpPr>
        <p:spPr>
          <a:xfrm flipV="1">
            <a:off x="6632378" y="2303530"/>
            <a:ext cx="1559858" cy="1032062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3378BF80-F9A1-2899-FF20-DB476FC9E2AD}"/>
              </a:ext>
            </a:extLst>
          </p:cNvPr>
          <p:cNvSpPr txBox="1">
            <a:spLocks/>
          </p:cNvSpPr>
          <p:nvPr/>
        </p:nvSpPr>
        <p:spPr>
          <a:xfrm>
            <a:off x="6736593" y="4230837"/>
            <a:ext cx="1714501" cy="3879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rgbClr val="C00000"/>
                </a:solidFill>
              </a:rPr>
              <a:t>Design Space</a:t>
            </a:r>
            <a:endParaRPr lang="en-US" sz="2100" dirty="0"/>
          </a:p>
          <a:p>
            <a:endParaRPr 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btitle 2">
                <a:extLst>
                  <a:ext uri="{FF2B5EF4-FFF2-40B4-BE49-F238E27FC236}">
                    <a16:creationId xmlns:a16="http://schemas.microsoft.com/office/drawing/2014/main" id="{B7C4A678-1136-D85E-1BC3-2192977BE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418" y="4230837"/>
                <a:ext cx="1069043" cy="387934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sz="2100" dirty="0"/>
                  <a:t> Space</a:t>
                </a:r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25" name="Subtitle 2">
                <a:extLst>
                  <a:ext uri="{FF2B5EF4-FFF2-40B4-BE49-F238E27FC236}">
                    <a16:creationId xmlns:a16="http://schemas.microsoft.com/office/drawing/2014/main" id="{B7C4A678-1136-D85E-1BC3-2192977B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18" y="4230837"/>
                <a:ext cx="1069043" cy="387934"/>
              </a:xfrm>
              <a:prstGeom prst="rect">
                <a:avLst/>
              </a:prstGeom>
              <a:blipFill>
                <a:blip r:embed="rId3"/>
                <a:stretch>
                  <a:fillRect l="-1176" t="-25806" r="-2353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 25">
            <a:extLst>
              <a:ext uri="{FF2B5EF4-FFF2-40B4-BE49-F238E27FC236}">
                <a16:creationId xmlns:a16="http://schemas.microsoft.com/office/drawing/2014/main" id="{B59D5D2F-3B4F-9737-B958-201C3F9D4ACD}"/>
              </a:ext>
            </a:extLst>
          </p:cNvPr>
          <p:cNvSpPr/>
          <p:nvPr/>
        </p:nvSpPr>
        <p:spPr>
          <a:xfrm>
            <a:off x="704212" y="1992567"/>
            <a:ext cx="1403230" cy="1492624"/>
          </a:xfrm>
          <a:custGeom>
            <a:avLst/>
            <a:gdLst>
              <a:gd name="connsiteX0" fmla="*/ 1131385 w 1870973"/>
              <a:gd name="connsiteY0" fmla="*/ 645459 h 1990165"/>
              <a:gd name="connsiteX1" fmla="*/ 929679 w 1870973"/>
              <a:gd name="connsiteY1" fmla="*/ 564777 h 1990165"/>
              <a:gd name="connsiteX2" fmla="*/ 875890 w 1870973"/>
              <a:gd name="connsiteY2" fmla="*/ 551330 h 1990165"/>
              <a:gd name="connsiteX3" fmla="*/ 660737 w 1870973"/>
              <a:gd name="connsiteY3" fmla="*/ 605118 h 1990165"/>
              <a:gd name="connsiteX4" fmla="*/ 606949 w 1870973"/>
              <a:gd name="connsiteY4" fmla="*/ 685800 h 1990165"/>
              <a:gd name="connsiteX5" fmla="*/ 580055 w 1870973"/>
              <a:gd name="connsiteY5" fmla="*/ 766483 h 1990165"/>
              <a:gd name="connsiteX6" fmla="*/ 176643 w 1870973"/>
              <a:gd name="connsiteY6" fmla="*/ 753035 h 1990165"/>
              <a:gd name="connsiteX7" fmla="*/ 95961 w 1870973"/>
              <a:gd name="connsiteY7" fmla="*/ 766483 h 1990165"/>
              <a:gd name="connsiteX8" fmla="*/ 69067 w 1870973"/>
              <a:gd name="connsiteY8" fmla="*/ 927847 h 1990165"/>
              <a:gd name="connsiteX9" fmla="*/ 42173 w 1870973"/>
              <a:gd name="connsiteY9" fmla="*/ 1062318 h 1990165"/>
              <a:gd name="connsiteX10" fmla="*/ 55620 w 1870973"/>
              <a:gd name="connsiteY10" fmla="*/ 1331259 h 1990165"/>
              <a:gd name="connsiteX11" fmla="*/ 136302 w 1870973"/>
              <a:gd name="connsiteY11" fmla="*/ 1425388 h 1990165"/>
              <a:gd name="connsiteX12" fmla="*/ 163196 w 1870973"/>
              <a:gd name="connsiteY12" fmla="*/ 1465730 h 1990165"/>
              <a:gd name="connsiteX13" fmla="*/ 230432 w 1870973"/>
              <a:gd name="connsiteY13" fmla="*/ 1532965 h 1990165"/>
              <a:gd name="connsiteX14" fmla="*/ 243879 w 1870973"/>
              <a:gd name="connsiteY14" fmla="*/ 1573306 h 1990165"/>
              <a:gd name="connsiteX15" fmla="*/ 203537 w 1870973"/>
              <a:gd name="connsiteY15" fmla="*/ 1600200 h 1990165"/>
              <a:gd name="connsiteX16" fmla="*/ 95961 w 1870973"/>
              <a:gd name="connsiteY16" fmla="*/ 1627094 h 1990165"/>
              <a:gd name="connsiteX17" fmla="*/ 55620 w 1870973"/>
              <a:gd name="connsiteY17" fmla="*/ 1640541 h 1990165"/>
              <a:gd name="connsiteX18" fmla="*/ 1832 w 1870973"/>
              <a:gd name="connsiteY18" fmla="*/ 1721224 h 1990165"/>
              <a:gd name="connsiteX19" fmla="*/ 42173 w 1870973"/>
              <a:gd name="connsiteY19" fmla="*/ 1734671 h 1990165"/>
              <a:gd name="connsiteX20" fmla="*/ 149749 w 1870973"/>
              <a:gd name="connsiteY20" fmla="*/ 1788459 h 1990165"/>
              <a:gd name="connsiteX21" fmla="*/ 243879 w 1870973"/>
              <a:gd name="connsiteY21" fmla="*/ 1842247 h 1990165"/>
              <a:gd name="connsiteX22" fmla="*/ 297667 w 1870973"/>
              <a:gd name="connsiteY22" fmla="*/ 1882588 h 1990165"/>
              <a:gd name="connsiteX23" fmla="*/ 432137 w 1870973"/>
              <a:gd name="connsiteY23" fmla="*/ 1936377 h 1990165"/>
              <a:gd name="connsiteX24" fmla="*/ 485926 w 1870973"/>
              <a:gd name="connsiteY24" fmla="*/ 1963271 h 1990165"/>
              <a:gd name="connsiteX25" fmla="*/ 580055 w 1870973"/>
              <a:gd name="connsiteY25" fmla="*/ 1990165 h 1990165"/>
              <a:gd name="connsiteX26" fmla="*/ 741420 w 1870973"/>
              <a:gd name="connsiteY26" fmla="*/ 1976718 h 1990165"/>
              <a:gd name="connsiteX27" fmla="*/ 822102 w 1870973"/>
              <a:gd name="connsiteY27" fmla="*/ 1896035 h 1990165"/>
              <a:gd name="connsiteX28" fmla="*/ 875890 w 1870973"/>
              <a:gd name="connsiteY28" fmla="*/ 1842247 h 1990165"/>
              <a:gd name="connsiteX29" fmla="*/ 929679 w 1870973"/>
              <a:gd name="connsiteY29" fmla="*/ 1761565 h 1990165"/>
              <a:gd name="connsiteX30" fmla="*/ 970020 w 1870973"/>
              <a:gd name="connsiteY30" fmla="*/ 1694330 h 1990165"/>
              <a:gd name="connsiteX31" fmla="*/ 996914 w 1870973"/>
              <a:gd name="connsiteY31" fmla="*/ 1667435 h 1990165"/>
              <a:gd name="connsiteX32" fmla="*/ 1037255 w 1870973"/>
              <a:gd name="connsiteY32" fmla="*/ 1613647 h 1990165"/>
              <a:gd name="connsiteX33" fmla="*/ 1117937 w 1870973"/>
              <a:gd name="connsiteY33" fmla="*/ 1573306 h 1990165"/>
              <a:gd name="connsiteX34" fmla="*/ 1212067 w 1870973"/>
              <a:gd name="connsiteY34" fmla="*/ 1586753 h 1990165"/>
              <a:gd name="connsiteX35" fmla="*/ 1306196 w 1870973"/>
              <a:gd name="connsiteY35" fmla="*/ 1613647 h 1990165"/>
              <a:gd name="connsiteX36" fmla="*/ 1413773 w 1870973"/>
              <a:gd name="connsiteY36" fmla="*/ 1640541 h 1990165"/>
              <a:gd name="connsiteX37" fmla="*/ 1561690 w 1870973"/>
              <a:gd name="connsiteY37" fmla="*/ 1627094 h 1990165"/>
              <a:gd name="connsiteX38" fmla="*/ 1588585 w 1870973"/>
              <a:gd name="connsiteY38" fmla="*/ 1600200 h 1990165"/>
              <a:gd name="connsiteX39" fmla="*/ 1642373 w 1870973"/>
              <a:gd name="connsiteY39" fmla="*/ 1559859 h 1990165"/>
              <a:gd name="connsiteX40" fmla="*/ 1736502 w 1870973"/>
              <a:gd name="connsiteY40" fmla="*/ 1452283 h 1990165"/>
              <a:gd name="connsiteX41" fmla="*/ 1763396 w 1870973"/>
              <a:gd name="connsiteY41" fmla="*/ 1425388 h 1990165"/>
              <a:gd name="connsiteX42" fmla="*/ 1803737 w 1870973"/>
              <a:gd name="connsiteY42" fmla="*/ 1331259 h 1990165"/>
              <a:gd name="connsiteX43" fmla="*/ 1830632 w 1870973"/>
              <a:gd name="connsiteY43" fmla="*/ 1264024 h 1990165"/>
              <a:gd name="connsiteX44" fmla="*/ 1844079 w 1870973"/>
              <a:gd name="connsiteY44" fmla="*/ 1156447 h 1990165"/>
              <a:gd name="connsiteX45" fmla="*/ 1857526 w 1870973"/>
              <a:gd name="connsiteY45" fmla="*/ 1089212 h 1990165"/>
              <a:gd name="connsiteX46" fmla="*/ 1870973 w 1870973"/>
              <a:gd name="connsiteY46" fmla="*/ 954741 h 1990165"/>
              <a:gd name="connsiteX47" fmla="*/ 1857526 w 1870973"/>
              <a:gd name="connsiteY47" fmla="*/ 524435 h 1990165"/>
              <a:gd name="connsiteX48" fmla="*/ 1844079 w 1870973"/>
              <a:gd name="connsiteY48" fmla="*/ 443753 h 1990165"/>
              <a:gd name="connsiteX49" fmla="*/ 1803737 w 1870973"/>
              <a:gd name="connsiteY49" fmla="*/ 389965 h 1990165"/>
              <a:gd name="connsiteX50" fmla="*/ 1723055 w 1870973"/>
              <a:gd name="connsiteY50" fmla="*/ 322730 h 1990165"/>
              <a:gd name="connsiteX51" fmla="*/ 1642373 w 1870973"/>
              <a:gd name="connsiteY51" fmla="*/ 295835 h 1990165"/>
              <a:gd name="connsiteX52" fmla="*/ 1628926 w 1870973"/>
              <a:gd name="connsiteY52" fmla="*/ 174812 h 1990165"/>
              <a:gd name="connsiteX53" fmla="*/ 1575137 w 1870973"/>
              <a:gd name="connsiteY53" fmla="*/ 26894 h 1990165"/>
              <a:gd name="connsiteX54" fmla="*/ 1534796 w 1870973"/>
              <a:gd name="connsiteY54" fmla="*/ 0 h 1990165"/>
              <a:gd name="connsiteX55" fmla="*/ 1440667 w 1870973"/>
              <a:gd name="connsiteY55" fmla="*/ 13447 h 1990165"/>
              <a:gd name="connsiteX56" fmla="*/ 1413773 w 1870973"/>
              <a:gd name="connsiteY56" fmla="*/ 53788 h 1990165"/>
              <a:gd name="connsiteX57" fmla="*/ 1386879 w 1870973"/>
              <a:gd name="connsiteY57" fmla="*/ 147918 h 1990165"/>
              <a:gd name="connsiteX58" fmla="*/ 1359985 w 1870973"/>
              <a:gd name="connsiteY58" fmla="*/ 228600 h 1990165"/>
              <a:gd name="connsiteX59" fmla="*/ 1279302 w 1870973"/>
              <a:gd name="connsiteY59" fmla="*/ 349624 h 1990165"/>
              <a:gd name="connsiteX60" fmla="*/ 1198620 w 1870973"/>
              <a:gd name="connsiteY60" fmla="*/ 470647 h 1990165"/>
              <a:gd name="connsiteX61" fmla="*/ 1171726 w 1870973"/>
              <a:gd name="connsiteY61" fmla="*/ 510988 h 1990165"/>
              <a:gd name="connsiteX62" fmla="*/ 1117937 w 1870973"/>
              <a:gd name="connsiteY62" fmla="*/ 564777 h 1990165"/>
              <a:gd name="connsiteX63" fmla="*/ 1131385 w 1870973"/>
              <a:gd name="connsiteY63" fmla="*/ 645459 h 199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870973" h="1990165">
                <a:moveTo>
                  <a:pt x="1131385" y="645459"/>
                </a:moveTo>
                <a:cubicBezTo>
                  <a:pt x="1005163" y="573333"/>
                  <a:pt x="1072313" y="600435"/>
                  <a:pt x="929679" y="564777"/>
                </a:cubicBezTo>
                <a:lnTo>
                  <a:pt x="875890" y="551330"/>
                </a:lnTo>
                <a:cubicBezTo>
                  <a:pt x="741442" y="561672"/>
                  <a:pt x="723100" y="524937"/>
                  <a:pt x="660737" y="605118"/>
                </a:cubicBezTo>
                <a:cubicBezTo>
                  <a:pt x="640893" y="630632"/>
                  <a:pt x="617170" y="655136"/>
                  <a:pt x="606949" y="685800"/>
                </a:cubicBezTo>
                <a:lnTo>
                  <a:pt x="580055" y="766483"/>
                </a:lnTo>
                <a:cubicBezTo>
                  <a:pt x="445584" y="762000"/>
                  <a:pt x="311188" y="753035"/>
                  <a:pt x="176643" y="753035"/>
                </a:cubicBezTo>
                <a:cubicBezTo>
                  <a:pt x="149378" y="753035"/>
                  <a:pt x="110250" y="743262"/>
                  <a:pt x="95961" y="766483"/>
                </a:cubicBezTo>
                <a:cubicBezTo>
                  <a:pt x="67382" y="812924"/>
                  <a:pt x="79761" y="874376"/>
                  <a:pt x="69067" y="927847"/>
                </a:cubicBezTo>
                <a:lnTo>
                  <a:pt x="42173" y="1062318"/>
                </a:lnTo>
                <a:cubicBezTo>
                  <a:pt x="46655" y="1151965"/>
                  <a:pt x="40864" y="1242721"/>
                  <a:pt x="55620" y="1331259"/>
                </a:cubicBezTo>
                <a:cubicBezTo>
                  <a:pt x="59817" y="1356439"/>
                  <a:pt x="120465" y="1406383"/>
                  <a:pt x="136302" y="1425388"/>
                </a:cubicBezTo>
                <a:cubicBezTo>
                  <a:pt x="146648" y="1437804"/>
                  <a:pt x="152554" y="1453567"/>
                  <a:pt x="163196" y="1465730"/>
                </a:cubicBezTo>
                <a:cubicBezTo>
                  <a:pt x="184067" y="1489583"/>
                  <a:pt x="230432" y="1532965"/>
                  <a:pt x="230432" y="1532965"/>
                </a:cubicBezTo>
                <a:cubicBezTo>
                  <a:pt x="234914" y="1546412"/>
                  <a:pt x="249143" y="1560145"/>
                  <a:pt x="243879" y="1573306"/>
                </a:cubicBezTo>
                <a:cubicBezTo>
                  <a:pt x="237877" y="1588312"/>
                  <a:pt x="218726" y="1594677"/>
                  <a:pt x="203537" y="1600200"/>
                </a:cubicBezTo>
                <a:cubicBezTo>
                  <a:pt x="168800" y="1612832"/>
                  <a:pt x="131026" y="1615406"/>
                  <a:pt x="95961" y="1627094"/>
                </a:cubicBezTo>
                <a:lnTo>
                  <a:pt x="55620" y="1640541"/>
                </a:lnTo>
                <a:cubicBezTo>
                  <a:pt x="48772" y="1647389"/>
                  <a:pt x="-11142" y="1695277"/>
                  <a:pt x="1832" y="1721224"/>
                </a:cubicBezTo>
                <a:cubicBezTo>
                  <a:pt x="8171" y="1733902"/>
                  <a:pt x="29269" y="1728806"/>
                  <a:pt x="42173" y="1734671"/>
                </a:cubicBezTo>
                <a:cubicBezTo>
                  <a:pt x="78671" y="1751261"/>
                  <a:pt x="113890" y="1770530"/>
                  <a:pt x="149749" y="1788459"/>
                </a:cubicBezTo>
                <a:cubicBezTo>
                  <a:pt x="202272" y="1814721"/>
                  <a:pt x="199532" y="1810571"/>
                  <a:pt x="243879" y="1842247"/>
                </a:cubicBezTo>
                <a:cubicBezTo>
                  <a:pt x="262116" y="1855273"/>
                  <a:pt x="277621" y="1872565"/>
                  <a:pt x="297667" y="1882588"/>
                </a:cubicBezTo>
                <a:cubicBezTo>
                  <a:pt x="340847" y="1904178"/>
                  <a:pt x="388957" y="1914787"/>
                  <a:pt x="432137" y="1936377"/>
                </a:cubicBezTo>
                <a:cubicBezTo>
                  <a:pt x="450067" y="1945342"/>
                  <a:pt x="467501" y="1955375"/>
                  <a:pt x="485926" y="1963271"/>
                </a:cubicBezTo>
                <a:cubicBezTo>
                  <a:pt x="512934" y="1974846"/>
                  <a:pt x="552759" y="1983341"/>
                  <a:pt x="580055" y="1990165"/>
                </a:cubicBezTo>
                <a:cubicBezTo>
                  <a:pt x="633843" y="1985683"/>
                  <a:pt x="691115" y="1996281"/>
                  <a:pt x="741420" y="1976718"/>
                </a:cubicBezTo>
                <a:cubicBezTo>
                  <a:pt x="776868" y="1962933"/>
                  <a:pt x="795208" y="1922929"/>
                  <a:pt x="822102" y="1896035"/>
                </a:cubicBezTo>
                <a:cubicBezTo>
                  <a:pt x="840031" y="1878106"/>
                  <a:pt x="861825" y="1863344"/>
                  <a:pt x="875890" y="1842247"/>
                </a:cubicBezTo>
                <a:cubicBezTo>
                  <a:pt x="893820" y="1815353"/>
                  <a:pt x="913049" y="1789282"/>
                  <a:pt x="929679" y="1761565"/>
                </a:cubicBezTo>
                <a:cubicBezTo>
                  <a:pt x="943126" y="1739153"/>
                  <a:pt x="954829" y="1715598"/>
                  <a:pt x="970020" y="1694330"/>
                </a:cubicBezTo>
                <a:cubicBezTo>
                  <a:pt x="977389" y="1684013"/>
                  <a:pt x="988798" y="1677175"/>
                  <a:pt x="996914" y="1667435"/>
                </a:cubicBezTo>
                <a:cubicBezTo>
                  <a:pt x="1011261" y="1650218"/>
                  <a:pt x="1021408" y="1629494"/>
                  <a:pt x="1037255" y="1613647"/>
                </a:cubicBezTo>
                <a:cubicBezTo>
                  <a:pt x="1063322" y="1587580"/>
                  <a:pt x="1085127" y="1584243"/>
                  <a:pt x="1117937" y="1573306"/>
                </a:cubicBezTo>
                <a:cubicBezTo>
                  <a:pt x="1149314" y="1577788"/>
                  <a:pt x="1180883" y="1581083"/>
                  <a:pt x="1212067" y="1586753"/>
                </a:cubicBezTo>
                <a:cubicBezTo>
                  <a:pt x="1304295" y="1603522"/>
                  <a:pt x="1229387" y="1594445"/>
                  <a:pt x="1306196" y="1613647"/>
                </a:cubicBezTo>
                <a:lnTo>
                  <a:pt x="1413773" y="1640541"/>
                </a:lnTo>
                <a:cubicBezTo>
                  <a:pt x="1463079" y="1636059"/>
                  <a:pt x="1513449" y="1638227"/>
                  <a:pt x="1561690" y="1627094"/>
                </a:cubicBezTo>
                <a:cubicBezTo>
                  <a:pt x="1574044" y="1624243"/>
                  <a:pt x="1578845" y="1608316"/>
                  <a:pt x="1588585" y="1600200"/>
                </a:cubicBezTo>
                <a:cubicBezTo>
                  <a:pt x="1605802" y="1585853"/>
                  <a:pt x="1625357" y="1574444"/>
                  <a:pt x="1642373" y="1559859"/>
                </a:cubicBezTo>
                <a:cubicBezTo>
                  <a:pt x="1686736" y="1521833"/>
                  <a:pt x="1695393" y="1500244"/>
                  <a:pt x="1736502" y="1452283"/>
                </a:cubicBezTo>
                <a:cubicBezTo>
                  <a:pt x="1744753" y="1442657"/>
                  <a:pt x="1756363" y="1435937"/>
                  <a:pt x="1763396" y="1425388"/>
                </a:cubicBezTo>
                <a:cubicBezTo>
                  <a:pt x="1790383" y="1384907"/>
                  <a:pt x="1788368" y="1372242"/>
                  <a:pt x="1803737" y="1331259"/>
                </a:cubicBezTo>
                <a:cubicBezTo>
                  <a:pt x="1812213" y="1308658"/>
                  <a:pt x="1821667" y="1286436"/>
                  <a:pt x="1830632" y="1264024"/>
                </a:cubicBezTo>
                <a:cubicBezTo>
                  <a:pt x="1835114" y="1228165"/>
                  <a:pt x="1838584" y="1192165"/>
                  <a:pt x="1844079" y="1156447"/>
                </a:cubicBezTo>
                <a:cubicBezTo>
                  <a:pt x="1847554" y="1133857"/>
                  <a:pt x="1854505" y="1111867"/>
                  <a:pt x="1857526" y="1089212"/>
                </a:cubicBezTo>
                <a:cubicBezTo>
                  <a:pt x="1863480" y="1044560"/>
                  <a:pt x="1866491" y="999565"/>
                  <a:pt x="1870973" y="954741"/>
                </a:cubicBezTo>
                <a:cubicBezTo>
                  <a:pt x="1866491" y="811306"/>
                  <a:pt x="1865068" y="667742"/>
                  <a:pt x="1857526" y="524435"/>
                </a:cubicBezTo>
                <a:cubicBezTo>
                  <a:pt x="1856093" y="497208"/>
                  <a:pt x="1854205" y="469068"/>
                  <a:pt x="1844079" y="443753"/>
                </a:cubicBezTo>
                <a:cubicBezTo>
                  <a:pt x="1835755" y="422944"/>
                  <a:pt x="1818323" y="406981"/>
                  <a:pt x="1803737" y="389965"/>
                </a:cubicBezTo>
                <a:cubicBezTo>
                  <a:pt x="1784249" y="367229"/>
                  <a:pt x="1751786" y="335499"/>
                  <a:pt x="1723055" y="322730"/>
                </a:cubicBezTo>
                <a:cubicBezTo>
                  <a:pt x="1697150" y="311216"/>
                  <a:pt x="1642373" y="295835"/>
                  <a:pt x="1642373" y="295835"/>
                </a:cubicBezTo>
                <a:cubicBezTo>
                  <a:pt x="1637891" y="255494"/>
                  <a:pt x="1635980" y="214784"/>
                  <a:pt x="1628926" y="174812"/>
                </a:cubicBezTo>
                <a:cubicBezTo>
                  <a:pt x="1620731" y="128372"/>
                  <a:pt x="1612646" y="64402"/>
                  <a:pt x="1575137" y="26894"/>
                </a:cubicBezTo>
                <a:cubicBezTo>
                  <a:pt x="1563709" y="15466"/>
                  <a:pt x="1548243" y="8965"/>
                  <a:pt x="1534796" y="0"/>
                </a:cubicBezTo>
                <a:cubicBezTo>
                  <a:pt x="1503420" y="4482"/>
                  <a:pt x="1469630" y="574"/>
                  <a:pt x="1440667" y="13447"/>
                </a:cubicBezTo>
                <a:cubicBezTo>
                  <a:pt x="1425899" y="20011"/>
                  <a:pt x="1421000" y="39333"/>
                  <a:pt x="1413773" y="53788"/>
                </a:cubicBezTo>
                <a:cubicBezTo>
                  <a:pt x="1402476" y="76382"/>
                  <a:pt x="1393341" y="126377"/>
                  <a:pt x="1386879" y="147918"/>
                </a:cubicBezTo>
                <a:cubicBezTo>
                  <a:pt x="1378733" y="175071"/>
                  <a:pt x="1375710" y="205012"/>
                  <a:pt x="1359985" y="228600"/>
                </a:cubicBezTo>
                <a:lnTo>
                  <a:pt x="1279302" y="349624"/>
                </a:lnTo>
                <a:lnTo>
                  <a:pt x="1198620" y="470647"/>
                </a:lnTo>
                <a:cubicBezTo>
                  <a:pt x="1189655" y="484094"/>
                  <a:pt x="1183154" y="499560"/>
                  <a:pt x="1171726" y="510988"/>
                </a:cubicBezTo>
                <a:lnTo>
                  <a:pt x="1117937" y="564777"/>
                </a:lnTo>
                <a:cubicBezTo>
                  <a:pt x="1103594" y="665181"/>
                  <a:pt x="1126902" y="681318"/>
                  <a:pt x="1131385" y="645459"/>
                </a:cubicBezTo>
                <a:close/>
              </a:path>
            </a:pathLst>
          </a:custGeom>
          <a:solidFill>
            <a:schemeClr val="tx2">
              <a:alpha val="14314"/>
            </a:schemeClr>
          </a:solidFill>
          <a:ln>
            <a:solidFill>
              <a:schemeClr val="tx2">
                <a:alpha val="13895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BE1D6CF-4682-A009-ECAE-BE7240AC84B7}"/>
              </a:ext>
            </a:extLst>
          </p:cNvPr>
          <p:cNvSpPr/>
          <p:nvPr/>
        </p:nvSpPr>
        <p:spPr>
          <a:xfrm>
            <a:off x="7035791" y="1861459"/>
            <a:ext cx="826994" cy="584947"/>
          </a:xfrm>
          <a:custGeom>
            <a:avLst/>
            <a:gdLst>
              <a:gd name="connsiteX0" fmla="*/ 685800 w 1102659"/>
              <a:gd name="connsiteY0" fmla="*/ 94129 h 779929"/>
              <a:gd name="connsiteX1" fmla="*/ 591671 w 1102659"/>
              <a:gd name="connsiteY1" fmla="*/ 107576 h 779929"/>
              <a:gd name="connsiteX2" fmla="*/ 295836 w 1102659"/>
              <a:gd name="connsiteY2" fmla="*/ 121023 h 779929"/>
              <a:gd name="connsiteX3" fmla="*/ 255495 w 1102659"/>
              <a:gd name="connsiteY3" fmla="*/ 134471 h 779929"/>
              <a:gd name="connsiteX4" fmla="*/ 215153 w 1102659"/>
              <a:gd name="connsiteY4" fmla="*/ 161365 h 779929"/>
              <a:gd name="connsiteX5" fmla="*/ 174812 w 1102659"/>
              <a:gd name="connsiteY5" fmla="*/ 309282 h 779929"/>
              <a:gd name="connsiteX6" fmla="*/ 147918 w 1102659"/>
              <a:gd name="connsiteY6" fmla="*/ 349623 h 779929"/>
              <a:gd name="connsiteX7" fmla="*/ 40342 w 1102659"/>
              <a:gd name="connsiteY7" fmla="*/ 443753 h 779929"/>
              <a:gd name="connsiteX8" fmla="*/ 0 w 1102659"/>
              <a:gd name="connsiteY8" fmla="*/ 484094 h 779929"/>
              <a:gd name="connsiteX9" fmla="*/ 13448 w 1102659"/>
              <a:gd name="connsiteY9" fmla="*/ 537882 h 779929"/>
              <a:gd name="connsiteX10" fmla="*/ 94130 w 1102659"/>
              <a:gd name="connsiteY10" fmla="*/ 564776 h 779929"/>
              <a:gd name="connsiteX11" fmla="*/ 389965 w 1102659"/>
              <a:gd name="connsiteY11" fmla="*/ 591671 h 779929"/>
              <a:gd name="connsiteX12" fmla="*/ 470648 w 1102659"/>
              <a:gd name="connsiteY12" fmla="*/ 658906 h 779929"/>
              <a:gd name="connsiteX13" fmla="*/ 591671 w 1102659"/>
              <a:gd name="connsiteY13" fmla="*/ 753035 h 779929"/>
              <a:gd name="connsiteX14" fmla="*/ 672353 w 1102659"/>
              <a:gd name="connsiteY14" fmla="*/ 779929 h 779929"/>
              <a:gd name="connsiteX15" fmla="*/ 820271 w 1102659"/>
              <a:gd name="connsiteY15" fmla="*/ 766482 h 779929"/>
              <a:gd name="connsiteX16" fmla="*/ 860612 w 1102659"/>
              <a:gd name="connsiteY16" fmla="*/ 753035 h 779929"/>
              <a:gd name="connsiteX17" fmla="*/ 927848 w 1102659"/>
              <a:gd name="connsiteY17" fmla="*/ 685800 h 779929"/>
              <a:gd name="connsiteX18" fmla="*/ 954742 w 1102659"/>
              <a:gd name="connsiteY18" fmla="*/ 645459 h 779929"/>
              <a:gd name="connsiteX19" fmla="*/ 981636 w 1102659"/>
              <a:gd name="connsiteY19" fmla="*/ 564776 h 779929"/>
              <a:gd name="connsiteX20" fmla="*/ 981636 w 1102659"/>
              <a:gd name="connsiteY20" fmla="*/ 403412 h 779929"/>
              <a:gd name="connsiteX21" fmla="*/ 1021977 w 1102659"/>
              <a:gd name="connsiteY21" fmla="*/ 363071 h 779929"/>
              <a:gd name="connsiteX22" fmla="*/ 1075765 w 1102659"/>
              <a:gd name="connsiteY22" fmla="*/ 282388 h 779929"/>
              <a:gd name="connsiteX23" fmla="*/ 1089212 w 1102659"/>
              <a:gd name="connsiteY23" fmla="*/ 228600 h 779929"/>
              <a:gd name="connsiteX24" fmla="*/ 1102659 w 1102659"/>
              <a:gd name="connsiteY24" fmla="*/ 188259 h 779929"/>
              <a:gd name="connsiteX25" fmla="*/ 1062318 w 1102659"/>
              <a:gd name="connsiteY25" fmla="*/ 67235 h 779929"/>
              <a:gd name="connsiteX26" fmla="*/ 1021977 w 1102659"/>
              <a:gd name="connsiteY26" fmla="*/ 26894 h 779929"/>
              <a:gd name="connsiteX27" fmla="*/ 941295 w 1102659"/>
              <a:gd name="connsiteY27" fmla="*/ 0 h 779929"/>
              <a:gd name="connsiteX28" fmla="*/ 806824 w 1102659"/>
              <a:gd name="connsiteY28" fmla="*/ 26894 h 779929"/>
              <a:gd name="connsiteX29" fmla="*/ 726142 w 1102659"/>
              <a:gd name="connsiteY29" fmla="*/ 94129 h 779929"/>
              <a:gd name="connsiteX30" fmla="*/ 685800 w 1102659"/>
              <a:gd name="connsiteY30" fmla="*/ 94129 h 77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02659" h="779929">
                <a:moveTo>
                  <a:pt x="685800" y="94129"/>
                </a:moveTo>
                <a:cubicBezTo>
                  <a:pt x="663388" y="96370"/>
                  <a:pt x="623291" y="105395"/>
                  <a:pt x="591671" y="107576"/>
                </a:cubicBezTo>
                <a:cubicBezTo>
                  <a:pt x="493191" y="114368"/>
                  <a:pt x="394235" y="113151"/>
                  <a:pt x="295836" y="121023"/>
                </a:cubicBezTo>
                <a:cubicBezTo>
                  <a:pt x="281707" y="122153"/>
                  <a:pt x="268173" y="128132"/>
                  <a:pt x="255495" y="134471"/>
                </a:cubicBezTo>
                <a:cubicBezTo>
                  <a:pt x="241040" y="141699"/>
                  <a:pt x="228600" y="152400"/>
                  <a:pt x="215153" y="161365"/>
                </a:cubicBezTo>
                <a:cubicBezTo>
                  <a:pt x="154393" y="252505"/>
                  <a:pt x="221167" y="139315"/>
                  <a:pt x="174812" y="309282"/>
                </a:cubicBezTo>
                <a:cubicBezTo>
                  <a:pt x="170560" y="324874"/>
                  <a:pt x="158560" y="337460"/>
                  <a:pt x="147918" y="349623"/>
                </a:cubicBezTo>
                <a:cubicBezTo>
                  <a:pt x="35117" y="478540"/>
                  <a:pt x="124462" y="373654"/>
                  <a:pt x="40342" y="443753"/>
                </a:cubicBezTo>
                <a:cubicBezTo>
                  <a:pt x="25733" y="455927"/>
                  <a:pt x="13447" y="470647"/>
                  <a:pt x="0" y="484094"/>
                </a:cubicBezTo>
                <a:cubicBezTo>
                  <a:pt x="4483" y="502023"/>
                  <a:pt x="-584" y="525855"/>
                  <a:pt x="13448" y="537882"/>
                </a:cubicBezTo>
                <a:cubicBezTo>
                  <a:pt x="34972" y="556331"/>
                  <a:pt x="67236" y="555811"/>
                  <a:pt x="94130" y="564776"/>
                </a:cubicBezTo>
                <a:cubicBezTo>
                  <a:pt x="215377" y="605192"/>
                  <a:pt x="120316" y="577478"/>
                  <a:pt x="389965" y="591671"/>
                </a:cubicBezTo>
                <a:cubicBezTo>
                  <a:pt x="507821" y="709527"/>
                  <a:pt x="358319" y="565300"/>
                  <a:pt x="470648" y="658906"/>
                </a:cubicBezTo>
                <a:cubicBezTo>
                  <a:pt x="517059" y="697581"/>
                  <a:pt x="523697" y="730377"/>
                  <a:pt x="591671" y="753035"/>
                </a:cubicBezTo>
                <a:lnTo>
                  <a:pt x="672353" y="779929"/>
                </a:lnTo>
                <a:cubicBezTo>
                  <a:pt x="721659" y="775447"/>
                  <a:pt x="771259" y="773484"/>
                  <a:pt x="820271" y="766482"/>
                </a:cubicBezTo>
                <a:cubicBezTo>
                  <a:pt x="834303" y="764477"/>
                  <a:pt x="849272" y="761540"/>
                  <a:pt x="860612" y="753035"/>
                </a:cubicBezTo>
                <a:cubicBezTo>
                  <a:pt x="885968" y="734018"/>
                  <a:pt x="910267" y="712172"/>
                  <a:pt x="927848" y="685800"/>
                </a:cubicBezTo>
                <a:cubicBezTo>
                  <a:pt x="936813" y="672353"/>
                  <a:pt x="948178" y="660227"/>
                  <a:pt x="954742" y="645459"/>
                </a:cubicBezTo>
                <a:cubicBezTo>
                  <a:pt x="966256" y="619553"/>
                  <a:pt x="981636" y="564776"/>
                  <a:pt x="981636" y="564776"/>
                </a:cubicBezTo>
                <a:cubicBezTo>
                  <a:pt x="977375" y="526430"/>
                  <a:pt x="951599" y="448468"/>
                  <a:pt x="981636" y="403412"/>
                </a:cubicBezTo>
                <a:cubicBezTo>
                  <a:pt x="992185" y="387589"/>
                  <a:pt x="1010302" y="378082"/>
                  <a:pt x="1021977" y="363071"/>
                </a:cubicBezTo>
                <a:cubicBezTo>
                  <a:pt x="1041821" y="337557"/>
                  <a:pt x="1075765" y="282388"/>
                  <a:pt x="1075765" y="282388"/>
                </a:cubicBezTo>
                <a:cubicBezTo>
                  <a:pt x="1080247" y="264459"/>
                  <a:pt x="1084135" y="246370"/>
                  <a:pt x="1089212" y="228600"/>
                </a:cubicBezTo>
                <a:cubicBezTo>
                  <a:pt x="1093106" y="214971"/>
                  <a:pt x="1102659" y="202433"/>
                  <a:pt x="1102659" y="188259"/>
                </a:cubicBezTo>
                <a:cubicBezTo>
                  <a:pt x="1102659" y="132226"/>
                  <a:pt x="1094791" y="106202"/>
                  <a:pt x="1062318" y="67235"/>
                </a:cubicBezTo>
                <a:cubicBezTo>
                  <a:pt x="1050144" y="52626"/>
                  <a:pt x="1038601" y="36129"/>
                  <a:pt x="1021977" y="26894"/>
                </a:cubicBezTo>
                <a:cubicBezTo>
                  <a:pt x="997196" y="13127"/>
                  <a:pt x="941295" y="0"/>
                  <a:pt x="941295" y="0"/>
                </a:cubicBezTo>
                <a:cubicBezTo>
                  <a:pt x="933324" y="1139"/>
                  <a:pt x="832428" y="9825"/>
                  <a:pt x="806824" y="26894"/>
                </a:cubicBezTo>
                <a:cubicBezTo>
                  <a:pt x="756432" y="60488"/>
                  <a:pt x="781136" y="72132"/>
                  <a:pt x="726142" y="94129"/>
                </a:cubicBezTo>
                <a:cubicBezTo>
                  <a:pt x="717819" y="97458"/>
                  <a:pt x="708212" y="91888"/>
                  <a:pt x="685800" y="94129"/>
                </a:cubicBezTo>
                <a:close/>
              </a:path>
            </a:pathLst>
          </a:custGeom>
          <a:solidFill>
            <a:srgbClr val="C00000">
              <a:alpha val="14206"/>
            </a:srgbClr>
          </a:solidFill>
          <a:ln>
            <a:solidFill>
              <a:srgbClr val="C0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88B4A0A-836A-ABA2-965F-FE93758D563A}"/>
              </a:ext>
            </a:extLst>
          </p:cNvPr>
          <p:cNvSpPr/>
          <p:nvPr/>
        </p:nvSpPr>
        <p:spPr>
          <a:xfrm>
            <a:off x="6733232" y="2436321"/>
            <a:ext cx="1109382" cy="867335"/>
          </a:xfrm>
          <a:custGeom>
            <a:avLst/>
            <a:gdLst>
              <a:gd name="connsiteX0" fmla="*/ 228600 w 1479176"/>
              <a:gd name="connsiteY0" fmla="*/ 174812 h 1156447"/>
              <a:gd name="connsiteX1" fmla="*/ 80682 w 1479176"/>
              <a:gd name="connsiteY1" fmla="*/ 268941 h 1156447"/>
              <a:gd name="connsiteX2" fmla="*/ 53788 w 1479176"/>
              <a:gd name="connsiteY2" fmla="*/ 309283 h 1156447"/>
              <a:gd name="connsiteX3" fmla="*/ 13447 w 1479176"/>
              <a:gd name="connsiteY3" fmla="*/ 349624 h 1156447"/>
              <a:gd name="connsiteX4" fmla="*/ 0 w 1479176"/>
              <a:gd name="connsiteY4" fmla="*/ 389965 h 1156447"/>
              <a:gd name="connsiteX5" fmla="*/ 26894 w 1479176"/>
              <a:gd name="connsiteY5" fmla="*/ 524436 h 1156447"/>
              <a:gd name="connsiteX6" fmla="*/ 53788 w 1479176"/>
              <a:gd name="connsiteY6" fmla="*/ 564777 h 1156447"/>
              <a:gd name="connsiteX7" fmla="*/ 188259 w 1479176"/>
              <a:gd name="connsiteY7" fmla="*/ 685800 h 1156447"/>
              <a:gd name="connsiteX8" fmla="*/ 215153 w 1479176"/>
              <a:gd name="connsiteY8" fmla="*/ 726141 h 1156447"/>
              <a:gd name="connsiteX9" fmla="*/ 295835 w 1479176"/>
              <a:gd name="connsiteY9" fmla="*/ 779930 h 1156447"/>
              <a:gd name="connsiteX10" fmla="*/ 322729 w 1479176"/>
              <a:gd name="connsiteY10" fmla="*/ 820271 h 1156447"/>
              <a:gd name="connsiteX11" fmla="*/ 349623 w 1479176"/>
              <a:gd name="connsiteY11" fmla="*/ 914400 h 1156447"/>
              <a:gd name="connsiteX12" fmla="*/ 363070 w 1479176"/>
              <a:gd name="connsiteY12" fmla="*/ 981636 h 1156447"/>
              <a:gd name="connsiteX13" fmla="*/ 443753 w 1479176"/>
              <a:gd name="connsiteY13" fmla="*/ 1035424 h 1156447"/>
              <a:gd name="connsiteX14" fmla="*/ 645459 w 1479176"/>
              <a:gd name="connsiteY14" fmla="*/ 1048871 h 1156447"/>
              <a:gd name="connsiteX15" fmla="*/ 726141 w 1479176"/>
              <a:gd name="connsiteY15" fmla="*/ 1021977 h 1156447"/>
              <a:gd name="connsiteX16" fmla="*/ 927847 w 1479176"/>
              <a:gd name="connsiteY16" fmla="*/ 1035424 h 1156447"/>
              <a:gd name="connsiteX17" fmla="*/ 1035423 w 1479176"/>
              <a:gd name="connsiteY17" fmla="*/ 1075765 h 1156447"/>
              <a:gd name="connsiteX18" fmla="*/ 1102659 w 1479176"/>
              <a:gd name="connsiteY18" fmla="*/ 1089212 h 1156447"/>
              <a:gd name="connsiteX19" fmla="*/ 1264023 w 1479176"/>
              <a:gd name="connsiteY19" fmla="*/ 1143000 h 1156447"/>
              <a:gd name="connsiteX20" fmla="*/ 1317811 w 1479176"/>
              <a:gd name="connsiteY20" fmla="*/ 1156447 h 1156447"/>
              <a:gd name="connsiteX21" fmla="*/ 1452282 w 1479176"/>
              <a:gd name="connsiteY21" fmla="*/ 1102659 h 1156447"/>
              <a:gd name="connsiteX22" fmla="*/ 1479176 w 1479176"/>
              <a:gd name="connsiteY22" fmla="*/ 1021977 h 1156447"/>
              <a:gd name="connsiteX23" fmla="*/ 1465729 w 1479176"/>
              <a:gd name="connsiteY23" fmla="*/ 914400 h 1156447"/>
              <a:gd name="connsiteX24" fmla="*/ 1385047 w 1479176"/>
              <a:gd name="connsiteY24" fmla="*/ 860612 h 1156447"/>
              <a:gd name="connsiteX25" fmla="*/ 1102659 w 1479176"/>
              <a:gd name="connsiteY25" fmla="*/ 820271 h 1156447"/>
              <a:gd name="connsiteX26" fmla="*/ 1062317 w 1479176"/>
              <a:gd name="connsiteY26" fmla="*/ 806824 h 1156447"/>
              <a:gd name="connsiteX27" fmla="*/ 1021976 w 1479176"/>
              <a:gd name="connsiteY27" fmla="*/ 349624 h 1156447"/>
              <a:gd name="connsiteX28" fmla="*/ 941294 w 1479176"/>
              <a:gd name="connsiteY28" fmla="*/ 295836 h 1156447"/>
              <a:gd name="connsiteX29" fmla="*/ 726141 w 1479176"/>
              <a:gd name="connsiteY29" fmla="*/ 282389 h 1156447"/>
              <a:gd name="connsiteX30" fmla="*/ 591670 w 1479176"/>
              <a:gd name="connsiteY30" fmla="*/ 255494 h 1156447"/>
              <a:gd name="connsiteX31" fmla="*/ 551329 w 1479176"/>
              <a:gd name="connsiteY31" fmla="*/ 228600 h 1156447"/>
              <a:gd name="connsiteX32" fmla="*/ 537882 w 1479176"/>
              <a:gd name="connsiteY32" fmla="*/ 161365 h 1156447"/>
              <a:gd name="connsiteX33" fmla="*/ 578223 w 1479176"/>
              <a:gd name="connsiteY33" fmla="*/ 67236 h 1156447"/>
              <a:gd name="connsiteX34" fmla="*/ 564776 w 1479176"/>
              <a:gd name="connsiteY34" fmla="*/ 26894 h 1156447"/>
              <a:gd name="connsiteX35" fmla="*/ 336176 w 1479176"/>
              <a:gd name="connsiteY35" fmla="*/ 13447 h 1156447"/>
              <a:gd name="connsiteX36" fmla="*/ 295835 w 1479176"/>
              <a:gd name="connsiteY36" fmla="*/ 0 h 1156447"/>
              <a:gd name="connsiteX37" fmla="*/ 228600 w 1479176"/>
              <a:gd name="connsiteY37" fmla="*/ 174812 h 115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79176" h="1156447">
                <a:moveTo>
                  <a:pt x="228600" y="174812"/>
                </a:moveTo>
                <a:cubicBezTo>
                  <a:pt x="192741" y="219635"/>
                  <a:pt x="115139" y="234483"/>
                  <a:pt x="80682" y="268941"/>
                </a:cubicBezTo>
                <a:cubicBezTo>
                  <a:pt x="69254" y="280369"/>
                  <a:pt x="64134" y="296867"/>
                  <a:pt x="53788" y="309283"/>
                </a:cubicBezTo>
                <a:cubicBezTo>
                  <a:pt x="41614" y="323892"/>
                  <a:pt x="26894" y="336177"/>
                  <a:pt x="13447" y="349624"/>
                </a:cubicBezTo>
                <a:cubicBezTo>
                  <a:pt x="8965" y="363071"/>
                  <a:pt x="0" y="375791"/>
                  <a:pt x="0" y="389965"/>
                </a:cubicBezTo>
                <a:cubicBezTo>
                  <a:pt x="0" y="414742"/>
                  <a:pt x="10335" y="491317"/>
                  <a:pt x="26894" y="524436"/>
                </a:cubicBezTo>
                <a:cubicBezTo>
                  <a:pt x="34121" y="538891"/>
                  <a:pt x="43051" y="552698"/>
                  <a:pt x="53788" y="564777"/>
                </a:cubicBezTo>
                <a:cubicBezTo>
                  <a:pt x="118142" y="637176"/>
                  <a:pt x="123002" y="636858"/>
                  <a:pt x="188259" y="685800"/>
                </a:cubicBezTo>
                <a:cubicBezTo>
                  <a:pt x="197224" y="699247"/>
                  <a:pt x="202990" y="715499"/>
                  <a:pt x="215153" y="726141"/>
                </a:cubicBezTo>
                <a:cubicBezTo>
                  <a:pt x="239478" y="747426"/>
                  <a:pt x="295835" y="779930"/>
                  <a:pt x="295835" y="779930"/>
                </a:cubicBezTo>
                <a:cubicBezTo>
                  <a:pt x="304800" y="793377"/>
                  <a:pt x="315501" y="805816"/>
                  <a:pt x="322729" y="820271"/>
                </a:cubicBezTo>
                <a:cubicBezTo>
                  <a:pt x="331714" y="838240"/>
                  <a:pt x="346176" y="898890"/>
                  <a:pt x="349623" y="914400"/>
                </a:cubicBezTo>
                <a:cubicBezTo>
                  <a:pt x="354581" y="936712"/>
                  <a:pt x="352849" y="961193"/>
                  <a:pt x="363070" y="981636"/>
                </a:cubicBezTo>
                <a:cubicBezTo>
                  <a:pt x="383216" y="1021927"/>
                  <a:pt x="407894" y="1023471"/>
                  <a:pt x="443753" y="1035424"/>
                </a:cubicBezTo>
                <a:cubicBezTo>
                  <a:pt x="523690" y="1088715"/>
                  <a:pt x="485736" y="1075491"/>
                  <a:pt x="645459" y="1048871"/>
                </a:cubicBezTo>
                <a:cubicBezTo>
                  <a:pt x="673422" y="1044211"/>
                  <a:pt x="726141" y="1021977"/>
                  <a:pt x="726141" y="1021977"/>
                </a:cubicBezTo>
                <a:cubicBezTo>
                  <a:pt x="793376" y="1026459"/>
                  <a:pt x="860833" y="1028370"/>
                  <a:pt x="927847" y="1035424"/>
                </a:cubicBezTo>
                <a:cubicBezTo>
                  <a:pt x="1001982" y="1043228"/>
                  <a:pt x="964128" y="1052000"/>
                  <a:pt x="1035423" y="1075765"/>
                </a:cubicBezTo>
                <a:cubicBezTo>
                  <a:pt x="1057106" y="1082993"/>
                  <a:pt x="1080247" y="1084730"/>
                  <a:pt x="1102659" y="1089212"/>
                </a:cubicBezTo>
                <a:cubicBezTo>
                  <a:pt x="1189507" y="1132636"/>
                  <a:pt x="1137000" y="1111244"/>
                  <a:pt x="1264023" y="1143000"/>
                </a:cubicBezTo>
                <a:lnTo>
                  <a:pt x="1317811" y="1156447"/>
                </a:lnTo>
                <a:cubicBezTo>
                  <a:pt x="1380275" y="1147524"/>
                  <a:pt x="1419824" y="1161084"/>
                  <a:pt x="1452282" y="1102659"/>
                </a:cubicBezTo>
                <a:cubicBezTo>
                  <a:pt x="1466049" y="1077878"/>
                  <a:pt x="1479176" y="1021977"/>
                  <a:pt x="1479176" y="1021977"/>
                </a:cubicBezTo>
                <a:cubicBezTo>
                  <a:pt x="1474694" y="986118"/>
                  <a:pt x="1478079" y="948362"/>
                  <a:pt x="1465729" y="914400"/>
                </a:cubicBezTo>
                <a:cubicBezTo>
                  <a:pt x="1454669" y="883984"/>
                  <a:pt x="1414134" y="865205"/>
                  <a:pt x="1385047" y="860612"/>
                </a:cubicBezTo>
                <a:cubicBezTo>
                  <a:pt x="1299352" y="847081"/>
                  <a:pt x="1192657" y="842770"/>
                  <a:pt x="1102659" y="820271"/>
                </a:cubicBezTo>
                <a:cubicBezTo>
                  <a:pt x="1088908" y="816833"/>
                  <a:pt x="1075764" y="811306"/>
                  <a:pt x="1062317" y="806824"/>
                </a:cubicBezTo>
                <a:cubicBezTo>
                  <a:pt x="981795" y="565256"/>
                  <a:pt x="1098075" y="939396"/>
                  <a:pt x="1021976" y="349624"/>
                </a:cubicBezTo>
                <a:cubicBezTo>
                  <a:pt x="1018418" y="322051"/>
                  <a:pt x="964789" y="298309"/>
                  <a:pt x="941294" y="295836"/>
                </a:cubicBezTo>
                <a:cubicBezTo>
                  <a:pt x="869831" y="288314"/>
                  <a:pt x="797859" y="286871"/>
                  <a:pt x="726141" y="282389"/>
                </a:cubicBezTo>
                <a:cubicBezTo>
                  <a:pt x="691454" y="277433"/>
                  <a:pt x="629221" y="274270"/>
                  <a:pt x="591670" y="255494"/>
                </a:cubicBezTo>
                <a:cubicBezTo>
                  <a:pt x="577215" y="248266"/>
                  <a:pt x="564776" y="237565"/>
                  <a:pt x="551329" y="228600"/>
                </a:cubicBezTo>
                <a:cubicBezTo>
                  <a:pt x="546847" y="206188"/>
                  <a:pt x="537882" y="184221"/>
                  <a:pt x="537882" y="161365"/>
                </a:cubicBezTo>
                <a:cubicBezTo>
                  <a:pt x="537882" y="117948"/>
                  <a:pt x="556264" y="100174"/>
                  <a:pt x="578223" y="67236"/>
                </a:cubicBezTo>
                <a:cubicBezTo>
                  <a:pt x="573741" y="53789"/>
                  <a:pt x="578613" y="29969"/>
                  <a:pt x="564776" y="26894"/>
                </a:cubicBezTo>
                <a:cubicBezTo>
                  <a:pt x="490262" y="10335"/>
                  <a:pt x="412129" y="21042"/>
                  <a:pt x="336176" y="13447"/>
                </a:cubicBezTo>
                <a:cubicBezTo>
                  <a:pt x="322072" y="12037"/>
                  <a:pt x="309282" y="4482"/>
                  <a:pt x="295835" y="0"/>
                </a:cubicBezTo>
                <a:cubicBezTo>
                  <a:pt x="198562" y="24318"/>
                  <a:pt x="264459" y="129989"/>
                  <a:pt x="228600" y="174812"/>
                </a:cubicBezTo>
                <a:close/>
              </a:path>
            </a:pathLst>
          </a:custGeom>
          <a:solidFill>
            <a:srgbClr val="C00000">
              <a:alpha val="14206"/>
            </a:srgbClr>
          </a:solidFill>
          <a:ln>
            <a:solidFill>
              <a:srgbClr val="C0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1C001C2-D1AF-0F4C-F42E-DA8D120082A5}"/>
              </a:ext>
            </a:extLst>
          </p:cNvPr>
          <p:cNvSpPr/>
          <p:nvPr/>
        </p:nvSpPr>
        <p:spPr>
          <a:xfrm>
            <a:off x="8030514" y="2446405"/>
            <a:ext cx="437389" cy="625289"/>
          </a:xfrm>
          <a:custGeom>
            <a:avLst/>
            <a:gdLst>
              <a:gd name="connsiteX0" fmla="*/ 99091 w 583185"/>
              <a:gd name="connsiteY0" fmla="*/ 174812 h 833718"/>
              <a:gd name="connsiteX1" fmla="*/ 58750 w 583185"/>
              <a:gd name="connsiteY1" fmla="*/ 416859 h 833718"/>
              <a:gd name="connsiteX2" fmla="*/ 31855 w 583185"/>
              <a:gd name="connsiteY2" fmla="*/ 457200 h 833718"/>
              <a:gd name="connsiteX3" fmla="*/ 31855 w 583185"/>
              <a:gd name="connsiteY3" fmla="*/ 820271 h 833718"/>
              <a:gd name="connsiteX4" fmla="*/ 72197 w 583185"/>
              <a:gd name="connsiteY4" fmla="*/ 833718 h 833718"/>
              <a:gd name="connsiteX5" fmla="*/ 220114 w 583185"/>
              <a:gd name="connsiteY5" fmla="*/ 793377 h 833718"/>
              <a:gd name="connsiteX6" fmla="*/ 247008 w 583185"/>
              <a:gd name="connsiteY6" fmla="*/ 712694 h 833718"/>
              <a:gd name="connsiteX7" fmla="*/ 273902 w 583185"/>
              <a:gd name="connsiteY7" fmla="*/ 632012 h 833718"/>
              <a:gd name="connsiteX8" fmla="*/ 314244 w 583185"/>
              <a:gd name="connsiteY8" fmla="*/ 551330 h 833718"/>
              <a:gd name="connsiteX9" fmla="*/ 394926 w 583185"/>
              <a:gd name="connsiteY9" fmla="*/ 497542 h 833718"/>
              <a:gd name="connsiteX10" fmla="*/ 435267 w 583185"/>
              <a:gd name="connsiteY10" fmla="*/ 470647 h 833718"/>
              <a:gd name="connsiteX11" fmla="*/ 475608 w 583185"/>
              <a:gd name="connsiteY11" fmla="*/ 443753 h 833718"/>
              <a:gd name="connsiteX12" fmla="*/ 502502 w 583185"/>
              <a:gd name="connsiteY12" fmla="*/ 403412 h 833718"/>
              <a:gd name="connsiteX13" fmla="*/ 556291 w 583185"/>
              <a:gd name="connsiteY13" fmla="*/ 336177 h 833718"/>
              <a:gd name="connsiteX14" fmla="*/ 583185 w 583185"/>
              <a:gd name="connsiteY14" fmla="*/ 255494 h 833718"/>
              <a:gd name="connsiteX15" fmla="*/ 569738 w 583185"/>
              <a:gd name="connsiteY15" fmla="*/ 188259 h 833718"/>
              <a:gd name="connsiteX16" fmla="*/ 529397 w 583185"/>
              <a:gd name="connsiteY16" fmla="*/ 161365 h 833718"/>
              <a:gd name="connsiteX17" fmla="*/ 462161 w 583185"/>
              <a:gd name="connsiteY17" fmla="*/ 121024 h 833718"/>
              <a:gd name="connsiteX18" fmla="*/ 233561 w 583185"/>
              <a:gd name="connsiteY18" fmla="*/ 134471 h 833718"/>
              <a:gd name="connsiteX19" fmla="*/ 179773 w 583185"/>
              <a:gd name="connsiteY19" fmla="*/ 121024 h 833718"/>
              <a:gd name="connsiteX20" fmla="*/ 166326 w 583185"/>
              <a:gd name="connsiteY20" fmla="*/ 67236 h 833718"/>
              <a:gd name="connsiteX21" fmla="*/ 152879 w 583185"/>
              <a:gd name="connsiteY21" fmla="*/ 26894 h 833718"/>
              <a:gd name="connsiteX22" fmla="*/ 112538 w 583185"/>
              <a:gd name="connsiteY22" fmla="*/ 0 h 833718"/>
              <a:gd name="connsiteX23" fmla="*/ 18408 w 583185"/>
              <a:gd name="connsiteY23" fmla="*/ 13447 h 833718"/>
              <a:gd name="connsiteX24" fmla="*/ 18408 w 583185"/>
              <a:gd name="connsiteY24" fmla="*/ 94130 h 833718"/>
              <a:gd name="connsiteX25" fmla="*/ 58750 w 583185"/>
              <a:gd name="connsiteY25" fmla="*/ 107577 h 833718"/>
              <a:gd name="connsiteX26" fmla="*/ 99091 w 583185"/>
              <a:gd name="connsiteY26" fmla="*/ 174812 h 83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3185" h="833718">
                <a:moveTo>
                  <a:pt x="99091" y="174812"/>
                </a:moveTo>
                <a:cubicBezTo>
                  <a:pt x="95248" y="220934"/>
                  <a:pt x="96432" y="360338"/>
                  <a:pt x="58750" y="416859"/>
                </a:cubicBezTo>
                <a:lnTo>
                  <a:pt x="31855" y="457200"/>
                </a:lnTo>
                <a:cubicBezTo>
                  <a:pt x="-12093" y="589048"/>
                  <a:pt x="-9118" y="564191"/>
                  <a:pt x="31855" y="820271"/>
                </a:cubicBezTo>
                <a:cubicBezTo>
                  <a:pt x="34095" y="834268"/>
                  <a:pt x="58750" y="829236"/>
                  <a:pt x="72197" y="833718"/>
                </a:cubicBezTo>
                <a:cubicBezTo>
                  <a:pt x="96186" y="830719"/>
                  <a:pt x="194258" y="834747"/>
                  <a:pt x="220114" y="793377"/>
                </a:cubicBezTo>
                <a:cubicBezTo>
                  <a:pt x="235139" y="769337"/>
                  <a:pt x="238043" y="739588"/>
                  <a:pt x="247008" y="712694"/>
                </a:cubicBezTo>
                <a:lnTo>
                  <a:pt x="273902" y="632012"/>
                </a:lnTo>
                <a:cubicBezTo>
                  <a:pt x="283494" y="603238"/>
                  <a:pt x="289712" y="572796"/>
                  <a:pt x="314244" y="551330"/>
                </a:cubicBezTo>
                <a:cubicBezTo>
                  <a:pt x="338569" y="530045"/>
                  <a:pt x="368032" y="515471"/>
                  <a:pt x="394926" y="497542"/>
                </a:cubicBezTo>
                <a:lnTo>
                  <a:pt x="435267" y="470647"/>
                </a:lnTo>
                <a:lnTo>
                  <a:pt x="475608" y="443753"/>
                </a:lnTo>
                <a:cubicBezTo>
                  <a:pt x="484573" y="430306"/>
                  <a:pt x="492406" y="416032"/>
                  <a:pt x="502502" y="403412"/>
                </a:cubicBezTo>
                <a:cubicBezTo>
                  <a:pt x="530445" y="368484"/>
                  <a:pt x="535596" y="382741"/>
                  <a:pt x="556291" y="336177"/>
                </a:cubicBezTo>
                <a:cubicBezTo>
                  <a:pt x="567805" y="310271"/>
                  <a:pt x="583185" y="255494"/>
                  <a:pt x="583185" y="255494"/>
                </a:cubicBezTo>
                <a:cubicBezTo>
                  <a:pt x="578703" y="233082"/>
                  <a:pt x="581078" y="208103"/>
                  <a:pt x="569738" y="188259"/>
                </a:cubicBezTo>
                <a:cubicBezTo>
                  <a:pt x="561720" y="174227"/>
                  <a:pt x="542017" y="171461"/>
                  <a:pt x="529397" y="161365"/>
                </a:cubicBezTo>
                <a:cubicBezTo>
                  <a:pt x="476659" y="119175"/>
                  <a:pt x="532217" y="144376"/>
                  <a:pt x="462161" y="121024"/>
                </a:cubicBezTo>
                <a:cubicBezTo>
                  <a:pt x="385961" y="125506"/>
                  <a:pt x="309893" y="134471"/>
                  <a:pt x="233561" y="134471"/>
                </a:cubicBezTo>
                <a:cubicBezTo>
                  <a:pt x="215080" y="134471"/>
                  <a:pt x="192841" y="134092"/>
                  <a:pt x="179773" y="121024"/>
                </a:cubicBezTo>
                <a:cubicBezTo>
                  <a:pt x="166705" y="107956"/>
                  <a:pt x="171403" y="85006"/>
                  <a:pt x="166326" y="67236"/>
                </a:cubicBezTo>
                <a:cubicBezTo>
                  <a:pt x="162432" y="53607"/>
                  <a:pt x="161734" y="37963"/>
                  <a:pt x="152879" y="26894"/>
                </a:cubicBezTo>
                <a:cubicBezTo>
                  <a:pt x="142783" y="14274"/>
                  <a:pt x="125985" y="8965"/>
                  <a:pt x="112538" y="0"/>
                </a:cubicBezTo>
                <a:cubicBezTo>
                  <a:pt x="81161" y="4482"/>
                  <a:pt x="46757" y="-728"/>
                  <a:pt x="18408" y="13447"/>
                </a:cubicBezTo>
                <a:cubicBezTo>
                  <a:pt x="-5498" y="25400"/>
                  <a:pt x="6455" y="82177"/>
                  <a:pt x="18408" y="94130"/>
                </a:cubicBezTo>
                <a:cubicBezTo>
                  <a:pt x="28431" y="104153"/>
                  <a:pt x="45303" y="103095"/>
                  <a:pt x="58750" y="107577"/>
                </a:cubicBezTo>
                <a:cubicBezTo>
                  <a:pt x="88130" y="151648"/>
                  <a:pt x="85644" y="131757"/>
                  <a:pt x="99091" y="174812"/>
                </a:cubicBezTo>
                <a:close/>
              </a:path>
            </a:pathLst>
          </a:custGeom>
          <a:solidFill>
            <a:srgbClr val="C00000">
              <a:alpha val="14206"/>
            </a:srgbClr>
          </a:solidFill>
          <a:ln>
            <a:solidFill>
              <a:srgbClr val="C0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BAA3513D-EF84-6750-54B4-A064CFBEBB1B}"/>
              </a:ext>
            </a:extLst>
          </p:cNvPr>
          <p:cNvSpPr/>
          <p:nvPr/>
        </p:nvSpPr>
        <p:spPr>
          <a:xfrm>
            <a:off x="6911404" y="2869988"/>
            <a:ext cx="141194" cy="142875"/>
          </a:xfrm>
          <a:prstGeom prst="star5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E96AC456-6DAA-E417-9E2B-EABDDBD34CD8}"/>
              </a:ext>
            </a:extLst>
          </p:cNvPr>
          <p:cNvSpPr/>
          <p:nvPr/>
        </p:nvSpPr>
        <p:spPr>
          <a:xfrm>
            <a:off x="1805844" y="2564306"/>
            <a:ext cx="141194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5327EF16-F6B2-057B-2E96-261F173A0B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72974" y="2600208"/>
            <a:ext cx="1130647" cy="1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60E4D783-24C5-E45F-FCE2-9ABEA47D5D6F}"/>
              </a:ext>
            </a:extLst>
          </p:cNvPr>
          <p:cNvSpPr/>
          <p:nvPr/>
        </p:nvSpPr>
        <p:spPr>
          <a:xfrm>
            <a:off x="6860979" y="2591959"/>
            <a:ext cx="141194" cy="142875"/>
          </a:xfrm>
          <a:prstGeom prst="star5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F38F8AA0-B7D4-029F-164B-368D1877666C}"/>
              </a:ext>
            </a:extLst>
          </p:cNvPr>
          <p:cNvSpPr/>
          <p:nvPr/>
        </p:nvSpPr>
        <p:spPr>
          <a:xfrm>
            <a:off x="7183684" y="3076748"/>
            <a:ext cx="141194" cy="142875"/>
          </a:xfrm>
          <a:prstGeom prst="star5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0E36D05A-1CAE-437F-C4D1-2E90A7BC830C}"/>
              </a:ext>
            </a:extLst>
          </p:cNvPr>
          <p:cNvSpPr/>
          <p:nvPr/>
        </p:nvSpPr>
        <p:spPr>
          <a:xfrm>
            <a:off x="7410827" y="3028697"/>
            <a:ext cx="141194" cy="142875"/>
          </a:xfrm>
          <a:prstGeom prst="star5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C82C114-CD76-988C-3290-323A2ED7129E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1290515" y="2952926"/>
            <a:ext cx="1847471" cy="65217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9407312-A388-DC6F-B149-982CBD09A4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81357" y="2090836"/>
            <a:ext cx="1324530" cy="3219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9F43AA4-1D5C-6DB9-90AF-2657AC0331F0}"/>
              </a:ext>
            </a:extLst>
          </p:cNvPr>
          <p:cNvCxnSpPr>
            <a:cxnSpLocks/>
            <a:stCxn id="28" idx="13"/>
          </p:cNvCxnSpPr>
          <p:nvPr/>
        </p:nvCxnSpPr>
        <p:spPr>
          <a:xfrm flipH="1">
            <a:off x="5821712" y="3212889"/>
            <a:ext cx="1244335" cy="157434"/>
          </a:xfrm>
          <a:prstGeom prst="curvedConnector3">
            <a:avLst>
              <a:gd name="adj1" fmla="val 2862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335AE28-3E54-6122-A06A-6F61B74B7AC9}"/>
              </a:ext>
            </a:extLst>
          </p:cNvPr>
          <p:cNvSpPr/>
          <p:nvPr/>
        </p:nvSpPr>
        <p:spPr>
          <a:xfrm>
            <a:off x="1116776" y="2952927"/>
            <a:ext cx="141194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5B157D10-AEDF-F5D3-442B-ECF1399F2909}"/>
              </a:ext>
            </a:extLst>
          </p:cNvPr>
          <p:cNvSpPr/>
          <p:nvPr/>
        </p:nvSpPr>
        <p:spPr>
          <a:xfrm>
            <a:off x="1097184" y="3364412"/>
            <a:ext cx="141194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18E33D39-8D8B-D4A3-FFAF-BCFB25DB0E3E}"/>
              </a:ext>
            </a:extLst>
          </p:cNvPr>
          <p:cNvSpPr/>
          <p:nvPr/>
        </p:nvSpPr>
        <p:spPr>
          <a:xfrm>
            <a:off x="1626229" y="2031991"/>
            <a:ext cx="141194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A1E8BC-89CC-585D-F1C1-8BDECF73EDBF}"/>
              </a:ext>
            </a:extLst>
          </p:cNvPr>
          <p:cNvSpPr/>
          <p:nvPr/>
        </p:nvSpPr>
        <p:spPr>
          <a:xfrm>
            <a:off x="3137985" y="1481156"/>
            <a:ext cx="2683727" cy="294354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C37F6DE-08FA-8399-DDF7-5D61B46BE4E7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5821713" y="2224142"/>
            <a:ext cx="1039266" cy="422390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315D8DAF-3C71-3010-1810-A9CC66D8FFE6}"/>
              </a:ext>
            </a:extLst>
          </p:cNvPr>
          <p:cNvCxnSpPr>
            <a:cxnSpLocks/>
          </p:cNvCxnSpPr>
          <p:nvPr/>
        </p:nvCxnSpPr>
        <p:spPr>
          <a:xfrm rot="10800000">
            <a:off x="5821713" y="2805276"/>
            <a:ext cx="1142941" cy="196076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677820BE-BDC0-6515-2813-EC56C1E3441B}"/>
              </a:ext>
            </a:extLst>
          </p:cNvPr>
          <p:cNvCxnSpPr>
            <a:cxnSpLocks/>
            <a:endCxn id="26" idx="26"/>
          </p:cNvCxnSpPr>
          <p:nvPr/>
        </p:nvCxnSpPr>
        <p:spPr>
          <a:xfrm rot="10800000" flipV="1">
            <a:off x="1260277" y="3448944"/>
            <a:ext cx="1843344" cy="26161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9B399A10-A333-BA6B-63FF-B6F466B45A4E}"/>
              </a:ext>
            </a:extLst>
          </p:cNvPr>
          <p:cNvCxnSpPr>
            <a:cxnSpLocks/>
            <a:stCxn id="28" idx="17"/>
          </p:cNvCxnSpPr>
          <p:nvPr/>
        </p:nvCxnSpPr>
        <p:spPr>
          <a:xfrm flipH="1">
            <a:off x="5821712" y="3243145"/>
            <a:ext cx="1688087" cy="576542"/>
          </a:xfrm>
          <a:prstGeom prst="curvedConnector3">
            <a:avLst>
              <a:gd name="adj1" fmla="val -8595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94E75E8-8540-6FCF-6D2E-5BE01F62B259}"/>
              </a:ext>
            </a:extLst>
          </p:cNvPr>
          <p:cNvSpPr txBox="1"/>
          <p:nvPr/>
        </p:nvSpPr>
        <p:spPr>
          <a:xfrm>
            <a:off x="3360336" y="2751224"/>
            <a:ext cx="228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VERY TOUGH!</a:t>
            </a:r>
          </a:p>
        </p:txBody>
      </p:sp>
    </p:spTree>
    <p:extLst>
      <p:ext uri="{BB962C8B-B14F-4D97-AF65-F5344CB8AC3E}">
        <p14:creationId xmlns:p14="http://schemas.microsoft.com/office/powerpoint/2010/main" val="212243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426CF4B-5B71-DEBB-8C48-75860385120C}"/>
              </a:ext>
            </a:extLst>
          </p:cNvPr>
          <p:cNvSpPr txBox="1">
            <a:spLocks/>
          </p:cNvSpPr>
          <p:nvPr/>
        </p:nvSpPr>
        <p:spPr>
          <a:xfrm>
            <a:off x="224642" y="145902"/>
            <a:ext cx="4978294" cy="44521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ML Inspired Interpolation Algorithm</a:t>
            </a:r>
          </a:p>
          <a:p>
            <a:endParaRPr lang="en-US" sz="2100" dirty="0"/>
          </a:p>
        </p:txBody>
      </p:sp>
      <p:grpSp>
        <p:nvGrpSpPr>
          <p:cNvPr id="16" name="Google Shape;155;p19">
            <a:extLst>
              <a:ext uri="{FF2B5EF4-FFF2-40B4-BE49-F238E27FC236}">
                <a16:creationId xmlns:a16="http://schemas.microsoft.com/office/drawing/2014/main" id="{4443C703-678D-6A0A-5E4D-0C62C7A79C1C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21" name="Google Shape;156;p19">
              <a:extLst>
                <a:ext uri="{FF2B5EF4-FFF2-40B4-BE49-F238E27FC236}">
                  <a16:creationId xmlns:a16="http://schemas.microsoft.com/office/drawing/2014/main" id="{4DD8B419-1FBE-A2A7-A074-4C3312540178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23" name="Google Shape;157;p19">
              <a:extLst>
                <a:ext uri="{FF2B5EF4-FFF2-40B4-BE49-F238E27FC236}">
                  <a16:creationId xmlns:a16="http://schemas.microsoft.com/office/drawing/2014/main" id="{4A685B02-402F-7E0B-800C-2223D4FBF833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158;p19">
              <a:extLst>
                <a:ext uri="{FF2B5EF4-FFF2-40B4-BE49-F238E27FC236}">
                  <a16:creationId xmlns:a16="http://schemas.microsoft.com/office/drawing/2014/main" id="{EAF4530C-D66B-AA16-5B0E-581A4C9028FC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3389B-C146-0D2F-6447-E571E570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5CA77C-D011-AF82-454A-3289EAC293A4}"/>
              </a:ext>
            </a:extLst>
          </p:cNvPr>
          <p:cNvCxnSpPr>
            <a:cxnSpLocks/>
          </p:cNvCxnSpPr>
          <p:nvPr/>
        </p:nvCxnSpPr>
        <p:spPr>
          <a:xfrm flipV="1">
            <a:off x="1377940" y="1568985"/>
            <a:ext cx="0" cy="2339789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0B70A8-3C07-07D1-0AC6-42B2F57212DF}"/>
              </a:ext>
            </a:extLst>
          </p:cNvPr>
          <p:cNvCxnSpPr>
            <a:cxnSpLocks/>
          </p:cNvCxnSpPr>
          <p:nvPr/>
        </p:nvCxnSpPr>
        <p:spPr>
          <a:xfrm>
            <a:off x="177791" y="2537065"/>
            <a:ext cx="2551580" cy="0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5DE436-6B4E-7AC5-182C-53B2505F93A9}"/>
              </a:ext>
            </a:extLst>
          </p:cNvPr>
          <p:cNvCxnSpPr>
            <a:cxnSpLocks/>
          </p:cNvCxnSpPr>
          <p:nvPr/>
        </p:nvCxnSpPr>
        <p:spPr>
          <a:xfrm flipV="1">
            <a:off x="598011" y="2303530"/>
            <a:ext cx="1559858" cy="1032062"/>
          </a:xfrm>
          <a:prstGeom prst="straightConnector1">
            <a:avLst/>
          </a:prstGeom>
          <a:ln w="31750">
            <a:solidFill>
              <a:schemeClr val="tx1">
                <a:alpha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F739E-FEAA-D673-4537-8D4AB5B80C86}"/>
              </a:ext>
            </a:extLst>
          </p:cNvPr>
          <p:cNvCxnSpPr>
            <a:cxnSpLocks/>
          </p:cNvCxnSpPr>
          <p:nvPr/>
        </p:nvCxnSpPr>
        <p:spPr>
          <a:xfrm flipV="1">
            <a:off x="7412307" y="1568985"/>
            <a:ext cx="0" cy="2339789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1412CD-4EC5-78BD-4086-F947B3AA4B08}"/>
              </a:ext>
            </a:extLst>
          </p:cNvPr>
          <p:cNvCxnSpPr>
            <a:cxnSpLocks/>
          </p:cNvCxnSpPr>
          <p:nvPr/>
        </p:nvCxnSpPr>
        <p:spPr>
          <a:xfrm>
            <a:off x="6212158" y="2819561"/>
            <a:ext cx="2551580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53001D-ADC1-BC00-7A71-E6F611B414DA}"/>
              </a:ext>
            </a:extLst>
          </p:cNvPr>
          <p:cNvCxnSpPr>
            <a:cxnSpLocks/>
          </p:cNvCxnSpPr>
          <p:nvPr/>
        </p:nvCxnSpPr>
        <p:spPr>
          <a:xfrm flipV="1">
            <a:off x="6632378" y="2303530"/>
            <a:ext cx="1559858" cy="1032062"/>
          </a:xfrm>
          <a:prstGeom prst="straightConnector1">
            <a:avLst/>
          </a:prstGeom>
          <a:ln w="317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3378BF80-F9A1-2899-FF20-DB476FC9E2AD}"/>
              </a:ext>
            </a:extLst>
          </p:cNvPr>
          <p:cNvSpPr txBox="1">
            <a:spLocks/>
          </p:cNvSpPr>
          <p:nvPr/>
        </p:nvSpPr>
        <p:spPr>
          <a:xfrm>
            <a:off x="6736593" y="4230837"/>
            <a:ext cx="1714501" cy="387934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rgbClr val="C00000"/>
                </a:solidFill>
              </a:rPr>
              <a:t>Design Space</a:t>
            </a:r>
            <a:endParaRPr lang="en-US" sz="2100" dirty="0"/>
          </a:p>
          <a:p>
            <a:endParaRPr 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ubtitle 2">
                <a:extLst>
                  <a:ext uri="{FF2B5EF4-FFF2-40B4-BE49-F238E27FC236}">
                    <a16:creationId xmlns:a16="http://schemas.microsoft.com/office/drawing/2014/main" id="{B7C4A678-1136-D85E-1BC3-2192977BE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418" y="4230837"/>
                <a:ext cx="1069043" cy="387934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sz="2100" dirty="0"/>
                  <a:t> Space</a:t>
                </a:r>
              </a:p>
              <a:p>
                <a:endParaRPr lang="en-US" sz="2100" dirty="0"/>
              </a:p>
            </p:txBody>
          </p:sp>
        </mc:Choice>
        <mc:Fallback xmlns="">
          <p:sp>
            <p:nvSpPr>
              <p:cNvPr id="25" name="Subtitle 2">
                <a:extLst>
                  <a:ext uri="{FF2B5EF4-FFF2-40B4-BE49-F238E27FC236}">
                    <a16:creationId xmlns:a16="http://schemas.microsoft.com/office/drawing/2014/main" id="{B7C4A678-1136-D85E-1BC3-2192977B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18" y="4230837"/>
                <a:ext cx="1069043" cy="387934"/>
              </a:xfrm>
              <a:prstGeom prst="rect">
                <a:avLst/>
              </a:prstGeom>
              <a:blipFill>
                <a:blip r:embed="rId3"/>
                <a:stretch>
                  <a:fillRect l="-1176" t="-25806" r="-2353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 25">
            <a:extLst>
              <a:ext uri="{FF2B5EF4-FFF2-40B4-BE49-F238E27FC236}">
                <a16:creationId xmlns:a16="http://schemas.microsoft.com/office/drawing/2014/main" id="{B59D5D2F-3B4F-9737-B958-201C3F9D4ACD}"/>
              </a:ext>
            </a:extLst>
          </p:cNvPr>
          <p:cNvSpPr/>
          <p:nvPr/>
        </p:nvSpPr>
        <p:spPr>
          <a:xfrm>
            <a:off x="704212" y="1992567"/>
            <a:ext cx="1403230" cy="1492624"/>
          </a:xfrm>
          <a:custGeom>
            <a:avLst/>
            <a:gdLst>
              <a:gd name="connsiteX0" fmla="*/ 1131385 w 1870973"/>
              <a:gd name="connsiteY0" fmla="*/ 645459 h 1990165"/>
              <a:gd name="connsiteX1" fmla="*/ 929679 w 1870973"/>
              <a:gd name="connsiteY1" fmla="*/ 564777 h 1990165"/>
              <a:gd name="connsiteX2" fmla="*/ 875890 w 1870973"/>
              <a:gd name="connsiteY2" fmla="*/ 551330 h 1990165"/>
              <a:gd name="connsiteX3" fmla="*/ 660737 w 1870973"/>
              <a:gd name="connsiteY3" fmla="*/ 605118 h 1990165"/>
              <a:gd name="connsiteX4" fmla="*/ 606949 w 1870973"/>
              <a:gd name="connsiteY4" fmla="*/ 685800 h 1990165"/>
              <a:gd name="connsiteX5" fmla="*/ 580055 w 1870973"/>
              <a:gd name="connsiteY5" fmla="*/ 766483 h 1990165"/>
              <a:gd name="connsiteX6" fmla="*/ 176643 w 1870973"/>
              <a:gd name="connsiteY6" fmla="*/ 753035 h 1990165"/>
              <a:gd name="connsiteX7" fmla="*/ 95961 w 1870973"/>
              <a:gd name="connsiteY7" fmla="*/ 766483 h 1990165"/>
              <a:gd name="connsiteX8" fmla="*/ 69067 w 1870973"/>
              <a:gd name="connsiteY8" fmla="*/ 927847 h 1990165"/>
              <a:gd name="connsiteX9" fmla="*/ 42173 w 1870973"/>
              <a:gd name="connsiteY9" fmla="*/ 1062318 h 1990165"/>
              <a:gd name="connsiteX10" fmla="*/ 55620 w 1870973"/>
              <a:gd name="connsiteY10" fmla="*/ 1331259 h 1990165"/>
              <a:gd name="connsiteX11" fmla="*/ 136302 w 1870973"/>
              <a:gd name="connsiteY11" fmla="*/ 1425388 h 1990165"/>
              <a:gd name="connsiteX12" fmla="*/ 163196 w 1870973"/>
              <a:gd name="connsiteY12" fmla="*/ 1465730 h 1990165"/>
              <a:gd name="connsiteX13" fmla="*/ 230432 w 1870973"/>
              <a:gd name="connsiteY13" fmla="*/ 1532965 h 1990165"/>
              <a:gd name="connsiteX14" fmla="*/ 243879 w 1870973"/>
              <a:gd name="connsiteY14" fmla="*/ 1573306 h 1990165"/>
              <a:gd name="connsiteX15" fmla="*/ 203537 w 1870973"/>
              <a:gd name="connsiteY15" fmla="*/ 1600200 h 1990165"/>
              <a:gd name="connsiteX16" fmla="*/ 95961 w 1870973"/>
              <a:gd name="connsiteY16" fmla="*/ 1627094 h 1990165"/>
              <a:gd name="connsiteX17" fmla="*/ 55620 w 1870973"/>
              <a:gd name="connsiteY17" fmla="*/ 1640541 h 1990165"/>
              <a:gd name="connsiteX18" fmla="*/ 1832 w 1870973"/>
              <a:gd name="connsiteY18" fmla="*/ 1721224 h 1990165"/>
              <a:gd name="connsiteX19" fmla="*/ 42173 w 1870973"/>
              <a:gd name="connsiteY19" fmla="*/ 1734671 h 1990165"/>
              <a:gd name="connsiteX20" fmla="*/ 149749 w 1870973"/>
              <a:gd name="connsiteY20" fmla="*/ 1788459 h 1990165"/>
              <a:gd name="connsiteX21" fmla="*/ 243879 w 1870973"/>
              <a:gd name="connsiteY21" fmla="*/ 1842247 h 1990165"/>
              <a:gd name="connsiteX22" fmla="*/ 297667 w 1870973"/>
              <a:gd name="connsiteY22" fmla="*/ 1882588 h 1990165"/>
              <a:gd name="connsiteX23" fmla="*/ 432137 w 1870973"/>
              <a:gd name="connsiteY23" fmla="*/ 1936377 h 1990165"/>
              <a:gd name="connsiteX24" fmla="*/ 485926 w 1870973"/>
              <a:gd name="connsiteY24" fmla="*/ 1963271 h 1990165"/>
              <a:gd name="connsiteX25" fmla="*/ 580055 w 1870973"/>
              <a:gd name="connsiteY25" fmla="*/ 1990165 h 1990165"/>
              <a:gd name="connsiteX26" fmla="*/ 741420 w 1870973"/>
              <a:gd name="connsiteY26" fmla="*/ 1976718 h 1990165"/>
              <a:gd name="connsiteX27" fmla="*/ 822102 w 1870973"/>
              <a:gd name="connsiteY27" fmla="*/ 1896035 h 1990165"/>
              <a:gd name="connsiteX28" fmla="*/ 875890 w 1870973"/>
              <a:gd name="connsiteY28" fmla="*/ 1842247 h 1990165"/>
              <a:gd name="connsiteX29" fmla="*/ 929679 w 1870973"/>
              <a:gd name="connsiteY29" fmla="*/ 1761565 h 1990165"/>
              <a:gd name="connsiteX30" fmla="*/ 970020 w 1870973"/>
              <a:gd name="connsiteY30" fmla="*/ 1694330 h 1990165"/>
              <a:gd name="connsiteX31" fmla="*/ 996914 w 1870973"/>
              <a:gd name="connsiteY31" fmla="*/ 1667435 h 1990165"/>
              <a:gd name="connsiteX32" fmla="*/ 1037255 w 1870973"/>
              <a:gd name="connsiteY32" fmla="*/ 1613647 h 1990165"/>
              <a:gd name="connsiteX33" fmla="*/ 1117937 w 1870973"/>
              <a:gd name="connsiteY33" fmla="*/ 1573306 h 1990165"/>
              <a:gd name="connsiteX34" fmla="*/ 1212067 w 1870973"/>
              <a:gd name="connsiteY34" fmla="*/ 1586753 h 1990165"/>
              <a:gd name="connsiteX35" fmla="*/ 1306196 w 1870973"/>
              <a:gd name="connsiteY35" fmla="*/ 1613647 h 1990165"/>
              <a:gd name="connsiteX36" fmla="*/ 1413773 w 1870973"/>
              <a:gd name="connsiteY36" fmla="*/ 1640541 h 1990165"/>
              <a:gd name="connsiteX37" fmla="*/ 1561690 w 1870973"/>
              <a:gd name="connsiteY37" fmla="*/ 1627094 h 1990165"/>
              <a:gd name="connsiteX38" fmla="*/ 1588585 w 1870973"/>
              <a:gd name="connsiteY38" fmla="*/ 1600200 h 1990165"/>
              <a:gd name="connsiteX39" fmla="*/ 1642373 w 1870973"/>
              <a:gd name="connsiteY39" fmla="*/ 1559859 h 1990165"/>
              <a:gd name="connsiteX40" fmla="*/ 1736502 w 1870973"/>
              <a:gd name="connsiteY40" fmla="*/ 1452283 h 1990165"/>
              <a:gd name="connsiteX41" fmla="*/ 1763396 w 1870973"/>
              <a:gd name="connsiteY41" fmla="*/ 1425388 h 1990165"/>
              <a:gd name="connsiteX42" fmla="*/ 1803737 w 1870973"/>
              <a:gd name="connsiteY42" fmla="*/ 1331259 h 1990165"/>
              <a:gd name="connsiteX43" fmla="*/ 1830632 w 1870973"/>
              <a:gd name="connsiteY43" fmla="*/ 1264024 h 1990165"/>
              <a:gd name="connsiteX44" fmla="*/ 1844079 w 1870973"/>
              <a:gd name="connsiteY44" fmla="*/ 1156447 h 1990165"/>
              <a:gd name="connsiteX45" fmla="*/ 1857526 w 1870973"/>
              <a:gd name="connsiteY45" fmla="*/ 1089212 h 1990165"/>
              <a:gd name="connsiteX46" fmla="*/ 1870973 w 1870973"/>
              <a:gd name="connsiteY46" fmla="*/ 954741 h 1990165"/>
              <a:gd name="connsiteX47" fmla="*/ 1857526 w 1870973"/>
              <a:gd name="connsiteY47" fmla="*/ 524435 h 1990165"/>
              <a:gd name="connsiteX48" fmla="*/ 1844079 w 1870973"/>
              <a:gd name="connsiteY48" fmla="*/ 443753 h 1990165"/>
              <a:gd name="connsiteX49" fmla="*/ 1803737 w 1870973"/>
              <a:gd name="connsiteY49" fmla="*/ 389965 h 1990165"/>
              <a:gd name="connsiteX50" fmla="*/ 1723055 w 1870973"/>
              <a:gd name="connsiteY50" fmla="*/ 322730 h 1990165"/>
              <a:gd name="connsiteX51" fmla="*/ 1642373 w 1870973"/>
              <a:gd name="connsiteY51" fmla="*/ 295835 h 1990165"/>
              <a:gd name="connsiteX52" fmla="*/ 1628926 w 1870973"/>
              <a:gd name="connsiteY52" fmla="*/ 174812 h 1990165"/>
              <a:gd name="connsiteX53" fmla="*/ 1575137 w 1870973"/>
              <a:gd name="connsiteY53" fmla="*/ 26894 h 1990165"/>
              <a:gd name="connsiteX54" fmla="*/ 1534796 w 1870973"/>
              <a:gd name="connsiteY54" fmla="*/ 0 h 1990165"/>
              <a:gd name="connsiteX55" fmla="*/ 1440667 w 1870973"/>
              <a:gd name="connsiteY55" fmla="*/ 13447 h 1990165"/>
              <a:gd name="connsiteX56" fmla="*/ 1413773 w 1870973"/>
              <a:gd name="connsiteY56" fmla="*/ 53788 h 1990165"/>
              <a:gd name="connsiteX57" fmla="*/ 1386879 w 1870973"/>
              <a:gd name="connsiteY57" fmla="*/ 147918 h 1990165"/>
              <a:gd name="connsiteX58" fmla="*/ 1359985 w 1870973"/>
              <a:gd name="connsiteY58" fmla="*/ 228600 h 1990165"/>
              <a:gd name="connsiteX59" fmla="*/ 1279302 w 1870973"/>
              <a:gd name="connsiteY59" fmla="*/ 349624 h 1990165"/>
              <a:gd name="connsiteX60" fmla="*/ 1198620 w 1870973"/>
              <a:gd name="connsiteY60" fmla="*/ 470647 h 1990165"/>
              <a:gd name="connsiteX61" fmla="*/ 1171726 w 1870973"/>
              <a:gd name="connsiteY61" fmla="*/ 510988 h 1990165"/>
              <a:gd name="connsiteX62" fmla="*/ 1117937 w 1870973"/>
              <a:gd name="connsiteY62" fmla="*/ 564777 h 1990165"/>
              <a:gd name="connsiteX63" fmla="*/ 1131385 w 1870973"/>
              <a:gd name="connsiteY63" fmla="*/ 645459 h 199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870973" h="1990165">
                <a:moveTo>
                  <a:pt x="1131385" y="645459"/>
                </a:moveTo>
                <a:cubicBezTo>
                  <a:pt x="1005163" y="573333"/>
                  <a:pt x="1072313" y="600435"/>
                  <a:pt x="929679" y="564777"/>
                </a:cubicBezTo>
                <a:lnTo>
                  <a:pt x="875890" y="551330"/>
                </a:lnTo>
                <a:cubicBezTo>
                  <a:pt x="741442" y="561672"/>
                  <a:pt x="723100" y="524937"/>
                  <a:pt x="660737" y="605118"/>
                </a:cubicBezTo>
                <a:cubicBezTo>
                  <a:pt x="640893" y="630632"/>
                  <a:pt x="617170" y="655136"/>
                  <a:pt x="606949" y="685800"/>
                </a:cubicBezTo>
                <a:lnTo>
                  <a:pt x="580055" y="766483"/>
                </a:lnTo>
                <a:cubicBezTo>
                  <a:pt x="445584" y="762000"/>
                  <a:pt x="311188" y="753035"/>
                  <a:pt x="176643" y="753035"/>
                </a:cubicBezTo>
                <a:cubicBezTo>
                  <a:pt x="149378" y="753035"/>
                  <a:pt x="110250" y="743262"/>
                  <a:pt x="95961" y="766483"/>
                </a:cubicBezTo>
                <a:cubicBezTo>
                  <a:pt x="67382" y="812924"/>
                  <a:pt x="79761" y="874376"/>
                  <a:pt x="69067" y="927847"/>
                </a:cubicBezTo>
                <a:lnTo>
                  <a:pt x="42173" y="1062318"/>
                </a:lnTo>
                <a:cubicBezTo>
                  <a:pt x="46655" y="1151965"/>
                  <a:pt x="40864" y="1242721"/>
                  <a:pt x="55620" y="1331259"/>
                </a:cubicBezTo>
                <a:cubicBezTo>
                  <a:pt x="59817" y="1356439"/>
                  <a:pt x="120465" y="1406383"/>
                  <a:pt x="136302" y="1425388"/>
                </a:cubicBezTo>
                <a:cubicBezTo>
                  <a:pt x="146648" y="1437804"/>
                  <a:pt x="152554" y="1453567"/>
                  <a:pt x="163196" y="1465730"/>
                </a:cubicBezTo>
                <a:cubicBezTo>
                  <a:pt x="184067" y="1489583"/>
                  <a:pt x="230432" y="1532965"/>
                  <a:pt x="230432" y="1532965"/>
                </a:cubicBezTo>
                <a:cubicBezTo>
                  <a:pt x="234914" y="1546412"/>
                  <a:pt x="249143" y="1560145"/>
                  <a:pt x="243879" y="1573306"/>
                </a:cubicBezTo>
                <a:cubicBezTo>
                  <a:pt x="237877" y="1588312"/>
                  <a:pt x="218726" y="1594677"/>
                  <a:pt x="203537" y="1600200"/>
                </a:cubicBezTo>
                <a:cubicBezTo>
                  <a:pt x="168800" y="1612832"/>
                  <a:pt x="131026" y="1615406"/>
                  <a:pt x="95961" y="1627094"/>
                </a:cubicBezTo>
                <a:lnTo>
                  <a:pt x="55620" y="1640541"/>
                </a:lnTo>
                <a:cubicBezTo>
                  <a:pt x="48772" y="1647389"/>
                  <a:pt x="-11142" y="1695277"/>
                  <a:pt x="1832" y="1721224"/>
                </a:cubicBezTo>
                <a:cubicBezTo>
                  <a:pt x="8171" y="1733902"/>
                  <a:pt x="29269" y="1728806"/>
                  <a:pt x="42173" y="1734671"/>
                </a:cubicBezTo>
                <a:cubicBezTo>
                  <a:pt x="78671" y="1751261"/>
                  <a:pt x="113890" y="1770530"/>
                  <a:pt x="149749" y="1788459"/>
                </a:cubicBezTo>
                <a:cubicBezTo>
                  <a:pt x="202272" y="1814721"/>
                  <a:pt x="199532" y="1810571"/>
                  <a:pt x="243879" y="1842247"/>
                </a:cubicBezTo>
                <a:cubicBezTo>
                  <a:pt x="262116" y="1855273"/>
                  <a:pt x="277621" y="1872565"/>
                  <a:pt x="297667" y="1882588"/>
                </a:cubicBezTo>
                <a:cubicBezTo>
                  <a:pt x="340847" y="1904178"/>
                  <a:pt x="388957" y="1914787"/>
                  <a:pt x="432137" y="1936377"/>
                </a:cubicBezTo>
                <a:cubicBezTo>
                  <a:pt x="450067" y="1945342"/>
                  <a:pt x="467501" y="1955375"/>
                  <a:pt x="485926" y="1963271"/>
                </a:cubicBezTo>
                <a:cubicBezTo>
                  <a:pt x="512934" y="1974846"/>
                  <a:pt x="552759" y="1983341"/>
                  <a:pt x="580055" y="1990165"/>
                </a:cubicBezTo>
                <a:cubicBezTo>
                  <a:pt x="633843" y="1985683"/>
                  <a:pt x="691115" y="1996281"/>
                  <a:pt x="741420" y="1976718"/>
                </a:cubicBezTo>
                <a:cubicBezTo>
                  <a:pt x="776868" y="1962933"/>
                  <a:pt x="795208" y="1922929"/>
                  <a:pt x="822102" y="1896035"/>
                </a:cubicBezTo>
                <a:cubicBezTo>
                  <a:pt x="840031" y="1878106"/>
                  <a:pt x="861825" y="1863344"/>
                  <a:pt x="875890" y="1842247"/>
                </a:cubicBezTo>
                <a:cubicBezTo>
                  <a:pt x="893820" y="1815353"/>
                  <a:pt x="913049" y="1789282"/>
                  <a:pt x="929679" y="1761565"/>
                </a:cubicBezTo>
                <a:cubicBezTo>
                  <a:pt x="943126" y="1739153"/>
                  <a:pt x="954829" y="1715598"/>
                  <a:pt x="970020" y="1694330"/>
                </a:cubicBezTo>
                <a:cubicBezTo>
                  <a:pt x="977389" y="1684013"/>
                  <a:pt x="988798" y="1677175"/>
                  <a:pt x="996914" y="1667435"/>
                </a:cubicBezTo>
                <a:cubicBezTo>
                  <a:pt x="1011261" y="1650218"/>
                  <a:pt x="1021408" y="1629494"/>
                  <a:pt x="1037255" y="1613647"/>
                </a:cubicBezTo>
                <a:cubicBezTo>
                  <a:pt x="1063322" y="1587580"/>
                  <a:pt x="1085127" y="1584243"/>
                  <a:pt x="1117937" y="1573306"/>
                </a:cubicBezTo>
                <a:cubicBezTo>
                  <a:pt x="1149314" y="1577788"/>
                  <a:pt x="1180883" y="1581083"/>
                  <a:pt x="1212067" y="1586753"/>
                </a:cubicBezTo>
                <a:cubicBezTo>
                  <a:pt x="1304295" y="1603522"/>
                  <a:pt x="1229387" y="1594445"/>
                  <a:pt x="1306196" y="1613647"/>
                </a:cubicBezTo>
                <a:lnTo>
                  <a:pt x="1413773" y="1640541"/>
                </a:lnTo>
                <a:cubicBezTo>
                  <a:pt x="1463079" y="1636059"/>
                  <a:pt x="1513449" y="1638227"/>
                  <a:pt x="1561690" y="1627094"/>
                </a:cubicBezTo>
                <a:cubicBezTo>
                  <a:pt x="1574044" y="1624243"/>
                  <a:pt x="1578845" y="1608316"/>
                  <a:pt x="1588585" y="1600200"/>
                </a:cubicBezTo>
                <a:cubicBezTo>
                  <a:pt x="1605802" y="1585853"/>
                  <a:pt x="1625357" y="1574444"/>
                  <a:pt x="1642373" y="1559859"/>
                </a:cubicBezTo>
                <a:cubicBezTo>
                  <a:pt x="1686736" y="1521833"/>
                  <a:pt x="1695393" y="1500244"/>
                  <a:pt x="1736502" y="1452283"/>
                </a:cubicBezTo>
                <a:cubicBezTo>
                  <a:pt x="1744753" y="1442657"/>
                  <a:pt x="1756363" y="1435937"/>
                  <a:pt x="1763396" y="1425388"/>
                </a:cubicBezTo>
                <a:cubicBezTo>
                  <a:pt x="1790383" y="1384907"/>
                  <a:pt x="1788368" y="1372242"/>
                  <a:pt x="1803737" y="1331259"/>
                </a:cubicBezTo>
                <a:cubicBezTo>
                  <a:pt x="1812213" y="1308658"/>
                  <a:pt x="1821667" y="1286436"/>
                  <a:pt x="1830632" y="1264024"/>
                </a:cubicBezTo>
                <a:cubicBezTo>
                  <a:pt x="1835114" y="1228165"/>
                  <a:pt x="1838584" y="1192165"/>
                  <a:pt x="1844079" y="1156447"/>
                </a:cubicBezTo>
                <a:cubicBezTo>
                  <a:pt x="1847554" y="1133857"/>
                  <a:pt x="1854505" y="1111867"/>
                  <a:pt x="1857526" y="1089212"/>
                </a:cubicBezTo>
                <a:cubicBezTo>
                  <a:pt x="1863480" y="1044560"/>
                  <a:pt x="1866491" y="999565"/>
                  <a:pt x="1870973" y="954741"/>
                </a:cubicBezTo>
                <a:cubicBezTo>
                  <a:pt x="1866491" y="811306"/>
                  <a:pt x="1865068" y="667742"/>
                  <a:pt x="1857526" y="524435"/>
                </a:cubicBezTo>
                <a:cubicBezTo>
                  <a:pt x="1856093" y="497208"/>
                  <a:pt x="1854205" y="469068"/>
                  <a:pt x="1844079" y="443753"/>
                </a:cubicBezTo>
                <a:cubicBezTo>
                  <a:pt x="1835755" y="422944"/>
                  <a:pt x="1818323" y="406981"/>
                  <a:pt x="1803737" y="389965"/>
                </a:cubicBezTo>
                <a:cubicBezTo>
                  <a:pt x="1784249" y="367229"/>
                  <a:pt x="1751786" y="335499"/>
                  <a:pt x="1723055" y="322730"/>
                </a:cubicBezTo>
                <a:cubicBezTo>
                  <a:pt x="1697150" y="311216"/>
                  <a:pt x="1642373" y="295835"/>
                  <a:pt x="1642373" y="295835"/>
                </a:cubicBezTo>
                <a:cubicBezTo>
                  <a:pt x="1637891" y="255494"/>
                  <a:pt x="1635980" y="214784"/>
                  <a:pt x="1628926" y="174812"/>
                </a:cubicBezTo>
                <a:cubicBezTo>
                  <a:pt x="1620731" y="128372"/>
                  <a:pt x="1612646" y="64402"/>
                  <a:pt x="1575137" y="26894"/>
                </a:cubicBezTo>
                <a:cubicBezTo>
                  <a:pt x="1563709" y="15466"/>
                  <a:pt x="1548243" y="8965"/>
                  <a:pt x="1534796" y="0"/>
                </a:cubicBezTo>
                <a:cubicBezTo>
                  <a:pt x="1503420" y="4482"/>
                  <a:pt x="1469630" y="574"/>
                  <a:pt x="1440667" y="13447"/>
                </a:cubicBezTo>
                <a:cubicBezTo>
                  <a:pt x="1425899" y="20011"/>
                  <a:pt x="1421000" y="39333"/>
                  <a:pt x="1413773" y="53788"/>
                </a:cubicBezTo>
                <a:cubicBezTo>
                  <a:pt x="1402476" y="76382"/>
                  <a:pt x="1393341" y="126377"/>
                  <a:pt x="1386879" y="147918"/>
                </a:cubicBezTo>
                <a:cubicBezTo>
                  <a:pt x="1378733" y="175071"/>
                  <a:pt x="1375710" y="205012"/>
                  <a:pt x="1359985" y="228600"/>
                </a:cubicBezTo>
                <a:lnTo>
                  <a:pt x="1279302" y="349624"/>
                </a:lnTo>
                <a:lnTo>
                  <a:pt x="1198620" y="470647"/>
                </a:lnTo>
                <a:cubicBezTo>
                  <a:pt x="1189655" y="484094"/>
                  <a:pt x="1183154" y="499560"/>
                  <a:pt x="1171726" y="510988"/>
                </a:cubicBezTo>
                <a:lnTo>
                  <a:pt x="1117937" y="564777"/>
                </a:lnTo>
                <a:cubicBezTo>
                  <a:pt x="1103594" y="665181"/>
                  <a:pt x="1126902" y="681318"/>
                  <a:pt x="1131385" y="645459"/>
                </a:cubicBezTo>
                <a:close/>
              </a:path>
            </a:pathLst>
          </a:custGeom>
          <a:solidFill>
            <a:schemeClr val="tx2">
              <a:alpha val="14314"/>
            </a:schemeClr>
          </a:solidFill>
          <a:ln>
            <a:solidFill>
              <a:schemeClr val="tx2">
                <a:alpha val="13895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BE1D6CF-4682-A009-ECAE-BE7240AC84B7}"/>
              </a:ext>
            </a:extLst>
          </p:cNvPr>
          <p:cNvSpPr/>
          <p:nvPr/>
        </p:nvSpPr>
        <p:spPr>
          <a:xfrm>
            <a:off x="7035791" y="1861459"/>
            <a:ext cx="826994" cy="584947"/>
          </a:xfrm>
          <a:custGeom>
            <a:avLst/>
            <a:gdLst>
              <a:gd name="connsiteX0" fmla="*/ 685800 w 1102659"/>
              <a:gd name="connsiteY0" fmla="*/ 94129 h 779929"/>
              <a:gd name="connsiteX1" fmla="*/ 591671 w 1102659"/>
              <a:gd name="connsiteY1" fmla="*/ 107576 h 779929"/>
              <a:gd name="connsiteX2" fmla="*/ 295836 w 1102659"/>
              <a:gd name="connsiteY2" fmla="*/ 121023 h 779929"/>
              <a:gd name="connsiteX3" fmla="*/ 255495 w 1102659"/>
              <a:gd name="connsiteY3" fmla="*/ 134471 h 779929"/>
              <a:gd name="connsiteX4" fmla="*/ 215153 w 1102659"/>
              <a:gd name="connsiteY4" fmla="*/ 161365 h 779929"/>
              <a:gd name="connsiteX5" fmla="*/ 174812 w 1102659"/>
              <a:gd name="connsiteY5" fmla="*/ 309282 h 779929"/>
              <a:gd name="connsiteX6" fmla="*/ 147918 w 1102659"/>
              <a:gd name="connsiteY6" fmla="*/ 349623 h 779929"/>
              <a:gd name="connsiteX7" fmla="*/ 40342 w 1102659"/>
              <a:gd name="connsiteY7" fmla="*/ 443753 h 779929"/>
              <a:gd name="connsiteX8" fmla="*/ 0 w 1102659"/>
              <a:gd name="connsiteY8" fmla="*/ 484094 h 779929"/>
              <a:gd name="connsiteX9" fmla="*/ 13448 w 1102659"/>
              <a:gd name="connsiteY9" fmla="*/ 537882 h 779929"/>
              <a:gd name="connsiteX10" fmla="*/ 94130 w 1102659"/>
              <a:gd name="connsiteY10" fmla="*/ 564776 h 779929"/>
              <a:gd name="connsiteX11" fmla="*/ 389965 w 1102659"/>
              <a:gd name="connsiteY11" fmla="*/ 591671 h 779929"/>
              <a:gd name="connsiteX12" fmla="*/ 470648 w 1102659"/>
              <a:gd name="connsiteY12" fmla="*/ 658906 h 779929"/>
              <a:gd name="connsiteX13" fmla="*/ 591671 w 1102659"/>
              <a:gd name="connsiteY13" fmla="*/ 753035 h 779929"/>
              <a:gd name="connsiteX14" fmla="*/ 672353 w 1102659"/>
              <a:gd name="connsiteY14" fmla="*/ 779929 h 779929"/>
              <a:gd name="connsiteX15" fmla="*/ 820271 w 1102659"/>
              <a:gd name="connsiteY15" fmla="*/ 766482 h 779929"/>
              <a:gd name="connsiteX16" fmla="*/ 860612 w 1102659"/>
              <a:gd name="connsiteY16" fmla="*/ 753035 h 779929"/>
              <a:gd name="connsiteX17" fmla="*/ 927848 w 1102659"/>
              <a:gd name="connsiteY17" fmla="*/ 685800 h 779929"/>
              <a:gd name="connsiteX18" fmla="*/ 954742 w 1102659"/>
              <a:gd name="connsiteY18" fmla="*/ 645459 h 779929"/>
              <a:gd name="connsiteX19" fmla="*/ 981636 w 1102659"/>
              <a:gd name="connsiteY19" fmla="*/ 564776 h 779929"/>
              <a:gd name="connsiteX20" fmla="*/ 981636 w 1102659"/>
              <a:gd name="connsiteY20" fmla="*/ 403412 h 779929"/>
              <a:gd name="connsiteX21" fmla="*/ 1021977 w 1102659"/>
              <a:gd name="connsiteY21" fmla="*/ 363071 h 779929"/>
              <a:gd name="connsiteX22" fmla="*/ 1075765 w 1102659"/>
              <a:gd name="connsiteY22" fmla="*/ 282388 h 779929"/>
              <a:gd name="connsiteX23" fmla="*/ 1089212 w 1102659"/>
              <a:gd name="connsiteY23" fmla="*/ 228600 h 779929"/>
              <a:gd name="connsiteX24" fmla="*/ 1102659 w 1102659"/>
              <a:gd name="connsiteY24" fmla="*/ 188259 h 779929"/>
              <a:gd name="connsiteX25" fmla="*/ 1062318 w 1102659"/>
              <a:gd name="connsiteY25" fmla="*/ 67235 h 779929"/>
              <a:gd name="connsiteX26" fmla="*/ 1021977 w 1102659"/>
              <a:gd name="connsiteY26" fmla="*/ 26894 h 779929"/>
              <a:gd name="connsiteX27" fmla="*/ 941295 w 1102659"/>
              <a:gd name="connsiteY27" fmla="*/ 0 h 779929"/>
              <a:gd name="connsiteX28" fmla="*/ 806824 w 1102659"/>
              <a:gd name="connsiteY28" fmla="*/ 26894 h 779929"/>
              <a:gd name="connsiteX29" fmla="*/ 726142 w 1102659"/>
              <a:gd name="connsiteY29" fmla="*/ 94129 h 779929"/>
              <a:gd name="connsiteX30" fmla="*/ 685800 w 1102659"/>
              <a:gd name="connsiteY30" fmla="*/ 94129 h 77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02659" h="779929">
                <a:moveTo>
                  <a:pt x="685800" y="94129"/>
                </a:moveTo>
                <a:cubicBezTo>
                  <a:pt x="663388" y="96370"/>
                  <a:pt x="623291" y="105395"/>
                  <a:pt x="591671" y="107576"/>
                </a:cubicBezTo>
                <a:cubicBezTo>
                  <a:pt x="493191" y="114368"/>
                  <a:pt x="394235" y="113151"/>
                  <a:pt x="295836" y="121023"/>
                </a:cubicBezTo>
                <a:cubicBezTo>
                  <a:pt x="281707" y="122153"/>
                  <a:pt x="268173" y="128132"/>
                  <a:pt x="255495" y="134471"/>
                </a:cubicBezTo>
                <a:cubicBezTo>
                  <a:pt x="241040" y="141699"/>
                  <a:pt x="228600" y="152400"/>
                  <a:pt x="215153" y="161365"/>
                </a:cubicBezTo>
                <a:cubicBezTo>
                  <a:pt x="154393" y="252505"/>
                  <a:pt x="221167" y="139315"/>
                  <a:pt x="174812" y="309282"/>
                </a:cubicBezTo>
                <a:cubicBezTo>
                  <a:pt x="170560" y="324874"/>
                  <a:pt x="158560" y="337460"/>
                  <a:pt x="147918" y="349623"/>
                </a:cubicBezTo>
                <a:cubicBezTo>
                  <a:pt x="35117" y="478540"/>
                  <a:pt x="124462" y="373654"/>
                  <a:pt x="40342" y="443753"/>
                </a:cubicBezTo>
                <a:cubicBezTo>
                  <a:pt x="25733" y="455927"/>
                  <a:pt x="13447" y="470647"/>
                  <a:pt x="0" y="484094"/>
                </a:cubicBezTo>
                <a:cubicBezTo>
                  <a:pt x="4483" y="502023"/>
                  <a:pt x="-584" y="525855"/>
                  <a:pt x="13448" y="537882"/>
                </a:cubicBezTo>
                <a:cubicBezTo>
                  <a:pt x="34972" y="556331"/>
                  <a:pt x="67236" y="555811"/>
                  <a:pt x="94130" y="564776"/>
                </a:cubicBezTo>
                <a:cubicBezTo>
                  <a:pt x="215377" y="605192"/>
                  <a:pt x="120316" y="577478"/>
                  <a:pt x="389965" y="591671"/>
                </a:cubicBezTo>
                <a:cubicBezTo>
                  <a:pt x="507821" y="709527"/>
                  <a:pt x="358319" y="565300"/>
                  <a:pt x="470648" y="658906"/>
                </a:cubicBezTo>
                <a:cubicBezTo>
                  <a:pt x="517059" y="697581"/>
                  <a:pt x="523697" y="730377"/>
                  <a:pt x="591671" y="753035"/>
                </a:cubicBezTo>
                <a:lnTo>
                  <a:pt x="672353" y="779929"/>
                </a:lnTo>
                <a:cubicBezTo>
                  <a:pt x="721659" y="775447"/>
                  <a:pt x="771259" y="773484"/>
                  <a:pt x="820271" y="766482"/>
                </a:cubicBezTo>
                <a:cubicBezTo>
                  <a:pt x="834303" y="764477"/>
                  <a:pt x="849272" y="761540"/>
                  <a:pt x="860612" y="753035"/>
                </a:cubicBezTo>
                <a:cubicBezTo>
                  <a:pt x="885968" y="734018"/>
                  <a:pt x="910267" y="712172"/>
                  <a:pt x="927848" y="685800"/>
                </a:cubicBezTo>
                <a:cubicBezTo>
                  <a:pt x="936813" y="672353"/>
                  <a:pt x="948178" y="660227"/>
                  <a:pt x="954742" y="645459"/>
                </a:cubicBezTo>
                <a:cubicBezTo>
                  <a:pt x="966256" y="619553"/>
                  <a:pt x="981636" y="564776"/>
                  <a:pt x="981636" y="564776"/>
                </a:cubicBezTo>
                <a:cubicBezTo>
                  <a:pt x="977375" y="526430"/>
                  <a:pt x="951599" y="448468"/>
                  <a:pt x="981636" y="403412"/>
                </a:cubicBezTo>
                <a:cubicBezTo>
                  <a:pt x="992185" y="387589"/>
                  <a:pt x="1010302" y="378082"/>
                  <a:pt x="1021977" y="363071"/>
                </a:cubicBezTo>
                <a:cubicBezTo>
                  <a:pt x="1041821" y="337557"/>
                  <a:pt x="1075765" y="282388"/>
                  <a:pt x="1075765" y="282388"/>
                </a:cubicBezTo>
                <a:cubicBezTo>
                  <a:pt x="1080247" y="264459"/>
                  <a:pt x="1084135" y="246370"/>
                  <a:pt x="1089212" y="228600"/>
                </a:cubicBezTo>
                <a:cubicBezTo>
                  <a:pt x="1093106" y="214971"/>
                  <a:pt x="1102659" y="202433"/>
                  <a:pt x="1102659" y="188259"/>
                </a:cubicBezTo>
                <a:cubicBezTo>
                  <a:pt x="1102659" y="132226"/>
                  <a:pt x="1094791" y="106202"/>
                  <a:pt x="1062318" y="67235"/>
                </a:cubicBezTo>
                <a:cubicBezTo>
                  <a:pt x="1050144" y="52626"/>
                  <a:pt x="1038601" y="36129"/>
                  <a:pt x="1021977" y="26894"/>
                </a:cubicBezTo>
                <a:cubicBezTo>
                  <a:pt x="997196" y="13127"/>
                  <a:pt x="941295" y="0"/>
                  <a:pt x="941295" y="0"/>
                </a:cubicBezTo>
                <a:cubicBezTo>
                  <a:pt x="933324" y="1139"/>
                  <a:pt x="832428" y="9825"/>
                  <a:pt x="806824" y="26894"/>
                </a:cubicBezTo>
                <a:cubicBezTo>
                  <a:pt x="756432" y="60488"/>
                  <a:pt x="781136" y="72132"/>
                  <a:pt x="726142" y="94129"/>
                </a:cubicBezTo>
                <a:cubicBezTo>
                  <a:pt x="717819" y="97458"/>
                  <a:pt x="708212" y="91888"/>
                  <a:pt x="685800" y="94129"/>
                </a:cubicBezTo>
                <a:close/>
              </a:path>
            </a:pathLst>
          </a:custGeom>
          <a:solidFill>
            <a:srgbClr val="C00000">
              <a:alpha val="14206"/>
            </a:srgbClr>
          </a:solidFill>
          <a:ln>
            <a:solidFill>
              <a:srgbClr val="C0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88B4A0A-836A-ABA2-965F-FE93758D563A}"/>
              </a:ext>
            </a:extLst>
          </p:cNvPr>
          <p:cNvSpPr/>
          <p:nvPr/>
        </p:nvSpPr>
        <p:spPr>
          <a:xfrm>
            <a:off x="6733232" y="2436321"/>
            <a:ext cx="1109382" cy="867335"/>
          </a:xfrm>
          <a:custGeom>
            <a:avLst/>
            <a:gdLst>
              <a:gd name="connsiteX0" fmla="*/ 228600 w 1479176"/>
              <a:gd name="connsiteY0" fmla="*/ 174812 h 1156447"/>
              <a:gd name="connsiteX1" fmla="*/ 80682 w 1479176"/>
              <a:gd name="connsiteY1" fmla="*/ 268941 h 1156447"/>
              <a:gd name="connsiteX2" fmla="*/ 53788 w 1479176"/>
              <a:gd name="connsiteY2" fmla="*/ 309283 h 1156447"/>
              <a:gd name="connsiteX3" fmla="*/ 13447 w 1479176"/>
              <a:gd name="connsiteY3" fmla="*/ 349624 h 1156447"/>
              <a:gd name="connsiteX4" fmla="*/ 0 w 1479176"/>
              <a:gd name="connsiteY4" fmla="*/ 389965 h 1156447"/>
              <a:gd name="connsiteX5" fmla="*/ 26894 w 1479176"/>
              <a:gd name="connsiteY5" fmla="*/ 524436 h 1156447"/>
              <a:gd name="connsiteX6" fmla="*/ 53788 w 1479176"/>
              <a:gd name="connsiteY6" fmla="*/ 564777 h 1156447"/>
              <a:gd name="connsiteX7" fmla="*/ 188259 w 1479176"/>
              <a:gd name="connsiteY7" fmla="*/ 685800 h 1156447"/>
              <a:gd name="connsiteX8" fmla="*/ 215153 w 1479176"/>
              <a:gd name="connsiteY8" fmla="*/ 726141 h 1156447"/>
              <a:gd name="connsiteX9" fmla="*/ 295835 w 1479176"/>
              <a:gd name="connsiteY9" fmla="*/ 779930 h 1156447"/>
              <a:gd name="connsiteX10" fmla="*/ 322729 w 1479176"/>
              <a:gd name="connsiteY10" fmla="*/ 820271 h 1156447"/>
              <a:gd name="connsiteX11" fmla="*/ 349623 w 1479176"/>
              <a:gd name="connsiteY11" fmla="*/ 914400 h 1156447"/>
              <a:gd name="connsiteX12" fmla="*/ 363070 w 1479176"/>
              <a:gd name="connsiteY12" fmla="*/ 981636 h 1156447"/>
              <a:gd name="connsiteX13" fmla="*/ 443753 w 1479176"/>
              <a:gd name="connsiteY13" fmla="*/ 1035424 h 1156447"/>
              <a:gd name="connsiteX14" fmla="*/ 645459 w 1479176"/>
              <a:gd name="connsiteY14" fmla="*/ 1048871 h 1156447"/>
              <a:gd name="connsiteX15" fmla="*/ 726141 w 1479176"/>
              <a:gd name="connsiteY15" fmla="*/ 1021977 h 1156447"/>
              <a:gd name="connsiteX16" fmla="*/ 927847 w 1479176"/>
              <a:gd name="connsiteY16" fmla="*/ 1035424 h 1156447"/>
              <a:gd name="connsiteX17" fmla="*/ 1035423 w 1479176"/>
              <a:gd name="connsiteY17" fmla="*/ 1075765 h 1156447"/>
              <a:gd name="connsiteX18" fmla="*/ 1102659 w 1479176"/>
              <a:gd name="connsiteY18" fmla="*/ 1089212 h 1156447"/>
              <a:gd name="connsiteX19" fmla="*/ 1264023 w 1479176"/>
              <a:gd name="connsiteY19" fmla="*/ 1143000 h 1156447"/>
              <a:gd name="connsiteX20" fmla="*/ 1317811 w 1479176"/>
              <a:gd name="connsiteY20" fmla="*/ 1156447 h 1156447"/>
              <a:gd name="connsiteX21" fmla="*/ 1452282 w 1479176"/>
              <a:gd name="connsiteY21" fmla="*/ 1102659 h 1156447"/>
              <a:gd name="connsiteX22" fmla="*/ 1479176 w 1479176"/>
              <a:gd name="connsiteY22" fmla="*/ 1021977 h 1156447"/>
              <a:gd name="connsiteX23" fmla="*/ 1465729 w 1479176"/>
              <a:gd name="connsiteY23" fmla="*/ 914400 h 1156447"/>
              <a:gd name="connsiteX24" fmla="*/ 1385047 w 1479176"/>
              <a:gd name="connsiteY24" fmla="*/ 860612 h 1156447"/>
              <a:gd name="connsiteX25" fmla="*/ 1102659 w 1479176"/>
              <a:gd name="connsiteY25" fmla="*/ 820271 h 1156447"/>
              <a:gd name="connsiteX26" fmla="*/ 1062317 w 1479176"/>
              <a:gd name="connsiteY26" fmla="*/ 806824 h 1156447"/>
              <a:gd name="connsiteX27" fmla="*/ 1021976 w 1479176"/>
              <a:gd name="connsiteY27" fmla="*/ 349624 h 1156447"/>
              <a:gd name="connsiteX28" fmla="*/ 941294 w 1479176"/>
              <a:gd name="connsiteY28" fmla="*/ 295836 h 1156447"/>
              <a:gd name="connsiteX29" fmla="*/ 726141 w 1479176"/>
              <a:gd name="connsiteY29" fmla="*/ 282389 h 1156447"/>
              <a:gd name="connsiteX30" fmla="*/ 591670 w 1479176"/>
              <a:gd name="connsiteY30" fmla="*/ 255494 h 1156447"/>
              <a:gd name="connsiteX31" fmla="*/ 551329 w 1479176"/>
              <a:gd name="connsiteY31" fmla="*/ 228600 h 1156447"/>
              <a:gd name="connsiteX32" fmla="*/ 537882 w 1479176"/>
              <a:gd name="connsiteY32" fmla="*/ 161365 h 1156447"/>
              <a:gd name="connsiteX33" fmla="*/ 578223 w 1479176"/>
              <a:gd name="connsiteY33" fmla="*/ 67236 h 1156447"/>
              <a:gd name="connsiteX34" fmla="*/ 564776 w 1479176"/>
              <a:gd name="connsiteY34" fmla="*/ 26894 h 1156447"/>
              <a:gd name="connsiteX35" fmla="*/ 336176 w 1479176"/>
              <a:gd name="connsiteY35" fmla="*/ 13447 h 1156447"/>
              <a:gd name="connsiteX36" fmla="*/ 295835 w 1479176"/>
              <a:gd name="connsiteY36" fmla="*/ 0 h 1156447"/>
              <a:gd name="connsiteX37" fmla="*/ 228600 w 1479176"/>
              <a:gd name="connsiteY37" fmla="*/ 174812 h 115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79176" h="1156447">
                <a:moveTo>
                  <a:pt x="228600" y="174812"/>
                </a:moveTo>
                <a:cubicBezTo>
                  <a:pt x="192741" y="219635"/>
                  <a:pt x="115139" y="234483"/>
                  <a:pt x="80682" y="268941"/>
                </a:cubicBezTo>
                <a:cubicBezTo>
                  <a:pt x="69254" y="280369"/>
                  <a:pt x="64134" y="296867"/>
                  <a:pt x="53788" y="309283"/>
                </a:cubicBezTo>
                <a:cubicBezTo>
                  <a:pt x="41614" y="323892"/>
                  <a:pt x="26894" y="336177"/>
                  <a:pt x="13447" y="349624"/>
                </a:cubicBezTo>
                <a:cubicBezTo>
                  <a:pt x="8965" y="363071"/>
                  <a:pt x="0" y="375791"/>
                  <a:pt x="0" y="389965"/>
                </a:cubicBezTo>
                <a:cubicBezTo>
                  <a:pt x="0" y="414742"/>
                  <a:pt x="10335" y="491317"/>
                  <a:pt x="26894" y="524436"/>
                </a:cubicBezTo>
                <a:cubicBezTo>
                  <a:pt x="34121" y="538891"/>
                  <a:pt x="43051" y="552698"/>
                  <a:pt x="53788" y="564777"/>
                </a:cubicBezTo>
                <a:cubicBezTo>
                  <a:pt x="118142" y="637176"/>
                  <a:pt x="123002" y="636858"/>
                  <a:pt x="188259" y="685800"/>
                </a:cubicBezTo>
                <a:cubicBezTo>
                  <a:pt x="197224" y="699247"/>
                  <a:pt x="202990" y="715499"/>
                  <a:pt x="215153" y="726141"/>
                </a:cubicBezTo>
                <a:cubicBezTo>
                  <a:pt x="239478" y="747426"/>
                  <a:pt x="295835" y="779930"/>
                  <a:pt x="295835" y="779930"/>
                </a:cubicBezTo>
                <a:cubicBezTo>
                  <a:pt x="304800" y="793377"/>
                  <a:pt x="315501" y="805816"/>
                  <a:pt x="322729" y="820271"/>
                </a:cubicBezTo>
                <a:cubicBezTo>
                  <a:pt x="331714" y="838240"/>
                  <a:pt x="346176" y="898890"/>
                  <a:pt x="349623" y="914400"/>
                </a:cubicBezTo>
                <a:cubicBezTo>
                  <a:pt x="354581" y="936712"/>
                  <a:pt x="352849" y="961193"/>
                  <a:pt x="363070" y="981636"/>
                </a:cubicBezTo>
                <a:cubicBezTo>
                  <a:pt x="383216" y="1021927"/>
                  <a:pt x="407894" y="1023471"/>
                  <a:pt x="443753" y="1035424"/>
                </a:cubicBezTo>
                <a:cubicBezTo>
                  <a:pt x="523690" y="1088715"/>
                  <a:pt x="485736" y="1075491"/>
                  <a:pt x="645459" y="1048871"/>
                </a:cubicBezTo>
                <a:cubicBezTo>
                  <a:pt x="673422" y="1044211"/>
                  <a:pt x="726141" y="1021977"/>
                  <a:pt x="726141" y="1021977"/>
                </a:cubicBezTo>
                <a:cubicBezTo>
                  <a:pt x="793376" y="1026459"/>
                  <a:pt x="860833" y="1028370"/>
                  <a:pt x="927847" y="1035424"/>
                </a:cubicBezTo>
                <a:cubicBezTo>
                  <a:pt x="1001982" y="1043228"/>
                  <a:pt x="964128" y="1052000"/>
                  <a:pt x="1035423" y="1075765"/>
                </a:cubicBezTo>
                <a:cubicBezTo>
                  <a:pt x="1057106" y="1082993"/>
                  <a:pt x="1080247" y="1084730"/>
                  <a:pt x="1102659" y="1089212"/>
                </a:cubicBezTo>
                <a:cubicBezTo>
                  <a:pt x="1189507" y="1132636"/>
                  <a:pt x="1137000" y="1111244"/>
                  <a:pt x="1264023" y="1143000"/>
                </a:cubicBezTo>
                <a:lnTo>
                  <a:pt x="1317811" y="1156447"/>
                </a:lnTo>
                <a:cubicBezTo>
                  <a:pt x="1380275" y="1147524"/>
                  <a:pt x="1419824" y="1161084"/>
                  <a:pt x="1452282" y="1102659"/>
                </a:cubicBezTo>
                <a:cubicBezTo>
                  <a:pt x="1466049" y="1077878"/>
                  <a:pt x="1479176" y="1021977"/>
                  <a:pt x="1479176" y="1021977"/>
                </a:cubicBezTo>
                <a:cubicBezTo>
                  <a:pt x="1474694" y="986118"/>
                  <a:pt x="1478079" y="948362"/>
                  <a:pt x="1465729" y="914400"/>
                </a:cubicBezTo>
                <a:cubicBezTo>
                  <a:pt x="1454669" y="883984"/>
                  <a:pt x="1414134" y="865205"/>
                  <a:pt x="1385047" y="860612"/>
                </a:cubicBezTo>
                <a:cubicBezTo>
                  <a:pt x="1299352" y="847081"/>
                  <a:pt x="1192657" y="842770"/>
                  <a:pt x="1102659" y="820271"/>
                </a:cubicBezTo>
                <a:cubicBezTo>
                  <a:pt x="1088908" y="816833"/>
                  <a:pt x="1075764" y="811306"/>
                  <a:pt x="1062317" y="806824"/>
                </a:cubicBezTo>
                <a:cubicBezTo>
                  <a:pt x="981795" y="565256"/>
                  <a:pt x="1098075" y="939396"/>
                  <a:pt x="1021976" y="349624"/>
                </a:cubicBezTo>
                <a:cubicBezTo>
                  <a:pt x="1018418" y="322051"/>
                  <a:pt x="964789" y="298309"/>
                  <a:pt x="941294" y="295836"/>
                </a:cubicBezTo>
                <a:cubicBezTo>
                  <a:pt x="869831" y="288314"/>
                  <a:pt x="797859" y="286871"/>
                  <a:pt x="726141" y="282389"/>
                </a:cubicBezTo>
                <a:cubicBezTo>
                  <a:pt x="691454" y="277433"/>
                  <a:pt x="629221" y="274270"/>
                  <a:pt x="591670" y="255494"/>
                </a:cubicBezTo>
                <a:cubicBezTo>
                  <a:pt x="577215" y="248266"/>
                  <a:pt x="564776" y="237565"/>
                  <a:pt x="551329" y="228600"/>
                </a:cubicBezTo>
                <a:cubicBezTo>
                  <a:pt x="546847" y="206188"/>
                  <a:pt x="537882" y="184221"/>
                  <a:pt x="537882" y="161365"/>
                </a:cubicBezTo>
                <a:cubicBezTo>
                  <a:pt x="537882" y="117948"/>
                  <a:pt x="556264" y="100174"/>
                  <a:pt x="578223" y="67236"/>
                </a:cubicBezTo>
                <a:cubicBezTo>
                  <a:pt x="573741" y="53789"/>
                  <a:pt x="578613" y="29969"/>
                  <a:pt x="564776" y="26894"/>
                </a:cubicBezTo>
                <a:cubicBezTo>
                  <a:pt x="490262" y="10335"/>
                  <a:pt x="412129" y="21042"/>
                  <a:pt x="336176" y="13447"/>
                </a:cubicBezTo>
                <a:cubicBezTo>
                  <a:pt x="322072" y="12037"/>
                  <a:pt x="309282" y="4482"/>
                  <a:pt x="295835" y="0"/>
                </a:cubicBezTo>
                <a:cubicBezTo>
                  <a:pt x="198562" y="24318"/>
                  <a:pt x="264459" y="129989"/>
                  <a:pt x="228600" y="174812"/>
                </a:cubicBezTo>
                <a:close/>
              </a:path>
            </a:pathLst>
          </a:custGeom>
          <a:solidFill>
            <a:srgbClr val="C00000">
              <a:alpha val="14206"/>
            </a:srgbClr>
          </a:solidFill>
          <a:ln>
            <a:solidFill>
              <a:srgbClr val="C0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1C001C2-D1AF-0F4C-F42E-DA8D120082A5}"/>
              </a:ext>
            </a:extLst>
          </p:cNvPr>
          <p:cNvSpPr/>
          <p:nvPr/>
        </p:nvSpPr>
        <p:spPr>
          <a:xfrm>
            <a:off x="8030514" y="2446405"/>
            <a:ext cx="437389" cy="625289"/>
          </a:xfrm>
          <a:custGeom>
            <a:avLst/>
            <a:gdLst>
              <a:gd name="connsiteX0" fmla="*/ 99091 w 583185"/>
              <a:gd name="connsiteY0" fmla="*/ 174812 h 833718"/>
              <a:gd name="connsiteX1" fmla="*/ 58750 w 583185"/>
              <a:gd name="connsiteY1" fmla="*/ 416859 h 833718"/>
              <a:gd name="connsiteX2" fmla="*/ 31855 w 583185"/>
              <a:gd name="connsiteY2" fmla="*/ 457200 h 833718"/>
              <a:gd name="connsiteX3" fmla="*/ 31855 w 583185"/>
              <a:gd name="connsiteY3" fmla="*/ 820271 h 833718"/>
              <a:gd name="connsiteX4" fmla="*/ 72197 w 583185"/>
              <a:gd name="connsiteY4" fmla="*/ 833718 h 833718"/>
              <a:gd name="connsiteX5" fmla="*/ 220114 w 583185"/>
              <a:gd name="connsiteY5" fmla="*/ 793377 h 833718"/>
              <a:gd name="connsiteX6" fmla="*/ 247008 w 583185"/>
              <a:gd name="connsiteY6" fmla="*/ 712694 h 833718"/>
              <a:gd name="connsiteX7" fmla="*/ 273902 w 583185"/>
              <a:gd name="connsiteY7" fmla="*/ 632012 h 833718"/>
              <a:gd name="connsiteX8" fmla="*/ 314244 w 583185"/>
              <a:gd name="connsiteY8" fmla="*/ 551330 h 833718"/>
              <a:gd name="connsiteX9" fmla="*/ 394926 w 583185"/>
              <a:gd name="connsiteY9" fmla="*/ 497542 h 833718"/>
              <a:gd name="connsiteX10" fmla="*/ 435267 w 583185"/>
              <a:gd name="connsiteY10" fmla="*/ 470647 h 833718"/>
              <a:gd name="connsiteX11" fmla="*/ 475608 w 583185"/>
              <a:gd name="connsiteY11" fmla="*/ 443753 h 833718"/>
              <a:gd name="connsiteX12" fmla="*/ 502502 w 583185"/>
              <a:gd name="connsiteY12" fmla="*/ 403412 h 833718"/>
              <a:gd name="connsiteX13" fmla="*/ 556291 w 583185"/>
              <a:gd name="connsiteY13" fmla="*/ 336177 h 833718"/>
              <a:gd name="connsiteX14" fmla="*/ 583185 w 583185"/>
              <a:gd name="connsiteY14" fmla="*/ 255494 h 833718"/>
              <a:gd name="connsiteX15" fmla="*/ 569738 w 583185"/>
              <a:gd name="connsiteY15" fmla="*/ 188259 h 833718"/>
              <a:gd name="connsiteX16" fmla="*/ 529397 w 583185"/>
              <a:gd name="connsiteY16" fmla="*/ 161365 h 833718"/>
              <a:gd name="connsiteX17" fmla="*/ 462161 w 583185"/>
              <a:gd name="connsiteY17" fmla="*/ 121024 h 833718"/>
              <a:gd name="connsiteX18" fmla="*/ 233561 w 583185"/>
              <a:gd name="connsiteY18" fmla="*/ 134471 h 833718"/>
              <a:gd name="connsiteX19" fmla="*/ 179773 w 583185"/>
              <a:gd name="connsiteY19" fmla="*/ 121024 h 833718"/>
              <a:gd name="connsiteX20" fmla="*/ 166326 w 583185"/>
              <a:gd name="connsiteY20" fmla="*/ 67236 h 833718"/>
              <a:gd name="connsiteX21" fmla="*/ 152879 w 583185"/>
              <a:gd name="connsiteY21" fmla="*/ 26894 h 833718"/>
              <a:gd name="connsiteX22" fmla="*/ 112538 w 583185"/>
              <a:gd name="connsiteY22" fmla="*/ 0 h 833718"/>
              <a:gd name="connsiteX23" fmla="*/ 18408 w 583185"/>
              <a:gd name="connsiteY23" fmla="*/ 13447 h 833718"/>
              <a:gd name="connsiteX24" fmla="*/ 18408 w 583185"/>
              <a:gd name="connsiteY24" fmla="*/ 94130 h 833718"/>
              <a:gd name="connsiteX25" fmla="*/ 58750 w 583185"/>
              <a:gd name="connsiteY25" fmla="*/ 107577 h 833718"/>
              <a:gd name="connsiteX26" fmla="*/ 99091 w 583185"/>
              <a:gd name="connsiteY26" fmla="*/ 174812 h 83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3185" h="833718">
                <a:moveTo>
                  <a:pt x="99091" y="174812"/>
                </a:moveTo>
                <a:cubicBezTo>
                  <a:pt x="95248" y="220934"/>
                  <a:pt x="96432" y="360338"/>
                  <a:pt x="58750" y="416859"/>
                </a:cubicBezTo>
                <a:lnTo>
                  <a:pt x="31855" y="457200"/>
                </a:lnTo>
                <a:cubicBezTo>
                  <a:pt x="-12093" y="589048"/>
                  <a:pt x="-9118" y="564191"/>
                  <a:pt x="31855" y="820271"/>
                </a:cubicBezTo>
                <a:cubicBezTo>
                  <a:pt x="34095" y="834268"/>
                  <a:pt x="58750" y="829236"/>
                  <a:pt x="72197" y="833718"/>
                </a:cubicBezTo>
                <a:cubicBezTo>
                  <a:pt x="96186" y="830719"/>
                  <a:pt x="194258" y="834747"/>
                  <a:pt x="220114" y="793377"/>
                </a:cubicBezTo>
                <a:cubicBezTo>
                  <a:pt x="235139" y="769337"/>
                  <a:pt x="238043" y="739588"/>
                  <a:pt x="247008" y="712694"/>
                </a:cubicBezTo>
                <a:lnTo>
                  <a:pt x="273902" y="632012"/>
                </a:lnTo>
                <a:cubicBezTo>
                  <a:pt x="283494" y="603238"/>
                  <a:pt x="289712" y="572796"/>
                  <a:pt x="314244" y="551330"/>
                </a:cubicBezTo>
                <a:cubicBezTo>
                  <a:pt x="338569" y="530045"/>
                  <a:pt x="368032" y="515471"/>
                  <a:pt x="394926" y="497542"/>
                </a:cubicBezTo>
                <a:lnTo>
                  <a:pt x="435267" y="470647"/>
                </a:lnTo>
                <a:lnTo>
                  <a:pt x="475608" y="443753"/>
                </a:lnTo>
                <a:cubicBezTo>
                  <a:pt x="484573" y="430306"/>
                  <a:pt x="492406" y="416032"/>
                  <a:pt x="502502" y="403412"/>
                </a:cubicBezTo>
                <a:cubicBezTo>
                  <a:pt x="530445" y="368484"/>
                  <a:pt x="535596" y="382741"/>
                  <a:pt x="556291" y="336177"/>
                </a:cubicBezTo>
                <a:cubicBezTo>
                  <a:pt x="567805" y="310271"/>
                  <a:pt x="583185" y="255494"/>
                  <a:pt x="583185" y="255494"/>
                </a:cubicBezTo>
                <a:cubicBezTo>
                  <a:pt x="578703" y="233082"/>
                  <a:pt x="581078" y="208103"/>
                  <a:pt x="569738" y="188259"/>
                </a:cubicBezTo>
                <a:cubicBezTo>
                  <a:pt x="561720" y="174227"/>
                  <a:pt x="542017" y="171461"/>
                  <a:pt x="529397" y="161365"/>
                </a:cubicBezTo>
                <a:cubicBezTo>
                  <a:pt x="476659" y="119175"/>
                  <a:pt x="532217" y="144376"/>
                  <a:pt x="462161" y="121024"/>
                </a:cubicBezTo>
                <a:cubicBezTo>
                  <a:pt x="385961" y="125506"/>
                  <a:pt x="309893" y="134471"/>
                  <a:pt x="233561" y="134471"/>
                </a:cubicBezTo>
                <a:cubicBezTo>
                  <a:pt x="215080" y="134471"/>
                  <a:pt x="192841" y="134092"/>
                  <a:pt x="179773" y="121024"/>
                </a:cubicBezTo>
                <a:cubicBezTo>
                  <a:pt x="166705" y="107956"/>
                  <a:pt x="171403" y="85006"/>
                  <a:pt x="166326" y="67236"/>
                </a:cubicBezTo>
                <a:cubicBezTo>
                  <a:pt x="162432" y="53607"/>
                  <a:pt x="161734" y="37963"/>
                  <a:pt x="152879" y="26894"/>
                </a:cubicBezTo>
                <a:cubicBezTo>
                  <a:pt x="142783" y="14274"/>
                  <a:pt x="125985" y="8965"/>
                  <a:pt x="112538" y="0"/>
                </a:cubicBezTo>
                <a:cubicBezTo>
                  <a:pt x="81161" y="4482"/>
                  <a:pt x="46757" y="-728"/>
                  <a:pt x="18408" y="13447"/>
                </a:cubicBezTo>
                <a:cubicBezTo>
                  <a:pt x="-5498" y="25400"/>
                  <a:pt x="6455" y="82177"/>
                  <a:pt x="18408" y="94130"/>
                </a:cubicBezTo>
                <a:cubicBezTo>
                  <a:pt x="28431" y="104153"/>
                  <a:pt x="45303" y="103095"/>
                  <a:pt x="58750" y="107577"/>
                </a:cubicBezTo>
                <a:cubicBezTo>
                  <a:pt x="88130" y="151648"/>
                  <a:pt x="85644" y="131757"/>
                  <a:pt x="99091" y="174812"/>
                </a:cubicBezTo>
                <a:close/>
              </a:path>
            </a:pathLst>
          </a:custGeom>
          <a:solidFill>
            <a:srgbClr val="C00000">
              <a:alpha val="14206"/>
            </a:srgbClr>
          </a:solidFill>
          <a:ln>
            <a:solidFill>
              <a:srgbClr val="C0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BAA3513D-EF84-6750-54B4-A064CFBEBB1B}"/>
              </a:ext>
            </a:extLst>
          </p:cNvPr>
          <p:cNvSpPr/>
          <p:nvPr/>
        </p:nvSpPr>
        <p:spPr>
          <a:xfrm>
            <a:off x="6911404" y="2869988"/>
            <a:ext cx="141194" cy="142875"/>
          </a:xfrm>
          <a:prstGeom prst="star5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E96AC456-6DAA-E417-9E2B-EABDDBD34CD8}"/>
              </a:ext>
            </a:extLst>
          </p:cNvPr>
          <p:cNvSpPr/>
          <p:nvPr/>
        </p:nvSpPr>
        <p:spPr>
          <a:xfrm>
            <a:off x="1805844" y="2564306"/>
            <a:ext cx="141194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5327EF16-F6B2-057B-2E96-261F173A0B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72974" y="2600208"/>
            <a:ext cx="1130647" cy="1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60E4D783-24C5-E45F-FCE2-9ABEA47D5D6F}"/>
              </a:ext>
            </a:extLst>
          </p:cNvPr>
          <p:cNvSpPr/>
          <p:nvPr/>
        </p:nvSpPr>
        <p:spPr>
          <a:xfrm>
            <a:off x="6860979" y="2591959"/>
            <a:ext cx="141194" cy="142875"/>
          </a:xfrm>
          <a:prstGeom prst="star5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F38F8AA0-B7D4-029F-164B-368D1877666C}"/>
              </a:ext>
            </a:extLst>
          </p:cNvPr>
          <p:cNvSpPr/>
          <p:nvPr/>
        </p:nvSpPr>
        <p:spPr>
          <a:xfrm>
            <a:off x="7183684" y="3076748"/>
            <a:ext cx="141194" cy="142875"/>
          </a:xfrm>
          <a:prstGeom prst="star5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0E36D05A-1CAE-437F-C4D1-2E90A7BC830C}"/>
              </a:ext>
            </a:extLst>
          </p:cNvPr>
          <p:cNvSpPr/>
          <p:nvPr/>
        </p:nvSpPr>
        <p:spPr>
          <a:xfrm>
            <a:off x="7410827" y="3028697"/>
            <a:ext cx="141194" cy="142875"/>
          </a:xfrm>
          <a:prstGeom prst="star5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C82C114-CD76-988C-3290-323A2ED7129E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1290515" y="2952926"/>
            <a:ext cx="1847471" cy="65217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9407312-A388-DC6F-B149-982CBD09A4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81357" y="2090836"/>
            <a:ext cx="1324530" cy="3219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9F43AA4-1D5C-6DB9-90AF-2657AC0331F0}"/>
              </a:ext>
            </a:extLst>
          </p:cNvPr>
          <p:cNvCxnSpPr>
            <a:cxnSpLocks/>
            <a:stCxn id="28" idx="13"/>
          </p:cNvCxnSpPr>
          <p:nvPr/>
        </p:nvCxnSpPr>
        <p:spPr>
          <a:xfrm flipH="1">
            <a:off x="5821712" y="3212889"/>
            <a:ext cx="1244335" cy="157434"/>
          </a:xfrm>
          <a:prstGeom prst="curvedConnector3">
            <a:avLst>
              <a:gd name="adj1" fmla="val 2862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F335AE28-3E54-6122-A06A-6F61B74B7AC9}"/>
              </a:ext>
            </a:extLst>
          </p:cNvPr>
          <p:cNvSpPr/>
          <p:nvPr/>
        </p:nvSpPr>
        <p:spPr>
          <a:xfrm>
            <a:off x="1116776" y="2952927"/>
            <a:ext cx="141194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5B157D10-AEDF-F5D3-442B-ECF1399F2909}"/>
              </a:ext>
            </a:extLst>
          </p:cNvPr>
          <p:cNvSpPr/>
          <p:nvPr/>
        </p:nvSpPr>
        <p:spPr>
          <a:xfrm>
            <a:off x="1097184" y="3364412"/>
            <a:ext cx="141194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18E33D39-8D8B-D4A3-FFAF-BCFB25DB0E3E}"/>
              </a:ext>
            </a:extLst>
          </p:cNvPr>
          <p:cNvSpPr/>
          <p:nvPr/>
        </p:nvSpPr>
        <p:spPr>
          <a:xfrm>
            <a:off x="1626229" y="2031991"/>
            <a:ext cx="141194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A1E8BC-89CC-585D-F1C1-8BDECF73EDBF}"/>
              </a:ext>
            </a:extLst>
          </p:cNvPr>
          <p:cNvSpPr/>
          <p:nvPr/>
        </p:nvSpPr>
        <p:spPr>
          <a:xfrm>
            <a:off x="3137985" y="1481156"/>
            <a:ext cx="2683727" cy="294354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C37F6DE-08FA-8399-DDF7-5D61B46BE4E7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5821713" y="2224142"/>
            <a:ext cx="1039266" cy="422390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315D8DAF-3C71-3010-1810-A9CC66D8FFE6}"/>
              </a:ext>
            </a:extLst>
          </p:cNvPr>
          <p:cNvCxnSpPr>
            <a:cxnSpLocks/>
          </p:cNvCxnSpPr>
          <p:nvPr/>
        </p:nvCxnSpPr>
        <p:spPr>
          <a:xfrm rot="10800000">
            <a:off x="5821713" y="2805276"/>
            <a:ext cx="1142941" cy="196076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677820BE-BDC0-6515-2813-EC56C1E3441B}"/>
              </a:ext>
            </a:extLst>
          </p:cNvPr>
          <p:cNvCxnSpPr>
            <a:cxnSpLocks/>
            <a:endCxn id="26" idx="26"/>
          </p:cNvCxnSpPr>
          <p:nvPr/>
        </p:nvCxnSpPr>
        <p:spPr>
          <a:xfrm rot="10800000" flipV="1">
            <a:off x="1260277" y="3448944"/>
            <a:ext cx="1843344" cy="26161"/>
          </a:xfrm>
          <a:prstGeom prst="curvedConnector3">
            <a:avLst>
              <a:gd name="adj1" fmla="val 50000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9B399A10-A333-BA6B-63FF-B6F466B45A4E}"/>
              </a:ext>
            </a:extLst>
          </p:cNvPr>
          <p:cNvCxnSpPr>
            <a:cxnSpLocks/>
            <a:stCxn id="28" idx="17"/>
          </p:cNvCxnSpPr>
          <p:nvPr/>
        </p:nvCxnSpPr>
        <p:spPr>
          <a:xfrm flipH="1">
            <a:off x="5821712" y="3243145"/>
            <a:ext cx="1688087" cy="576542"/>
          </a:xfrm>
          <a:prstGeom prst="curvedConnector3">
            <a:avLst>
              <a:gd name="adj1" fmla="val -8595"/>
            </a:avLst>
          </a:prstGeom>
          <a:ln w="44450">
            <a:solidFill>
              <a:schemeClr val="bg2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robot with red eyes&#10;&#10;Description automatically generated">
            <a:extLst>
              <a:ext uri="{FF2B5EF4-FFF2-40B4-BE49-F238E27FC236}">
                <a16:creationId xmlns:a16="http://schemas.microsoft.com/office/drawing/2014/main" id="{6EA688A6-351D-C1E8-E1C3-140BC608E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94388" y="1953288"/>
            <a:ext cx="2560153" cy="18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8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426CF4B-5B71-DEBB-8C48-75860385120C}"/>
              </a:ext>
            </a:extLst>
          </p:cNvPr>
          <p:cNvSpPr txBox="1">
            <a:spLocks/>
          </p:cNvSpPr>
          <p:nvPr/>
        </p:nvSpPr>
        <p:spPr>
          <a:xfrm>
            <a:off x="224642" y="145902"/>
            <a:ext cx="4978294" cy="44521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ML Inspired Interpolation Algorithm</a:t>
            </a:r>
          </a:p>
          <a:p>
            <a:endParaRPr lang="en-US" sz="2100" dirty="0"/>
          </a:p>
        </p:txBody>
      </p:sp>
      <p:grpSp>
        <p:nvGrpSpPr>
          <p:cNvPr id="16" name="Google Shape;155;p19">
            <a:extLst>
              <a:ext uri="{FF2B5EF4-FFF2-40B4-BE49-F238E27FC236}">
                <a16:creationId xmlns:a16="http://schemas.microsoft.com/office/drawing/2014/main" id="{4443C703-678D-6A0A-5E4D-0C62C7A79C1C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21" name="Google Shape;156;p19">
              <a:extLst>
                <a:ext uri="{FF2B5EF4-FFF2-40B4-BE49-F238E27FC236}">
                  <a16:creationId xmlns:a16="http://schemas.microsoft.com/office/drawing/2014/main" id="{4DD8B419-1FBE-A2A7-A074-4C3312540178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23" name="Google Shape;157;p19">
              <a:extLst>
                <a:ext uri="{FF2B5EF4-FFF2-40B4-BE49-F238E27FC236}">
                  <a16:creationId xmlns:a16="http://schemas.microsoft.com/office/drawing/2014/main" id="{4A685B02-402F-7E0B-800C-2223D4FBF833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158;p19">
              <a:extLst>
                <a:ext uri="{FF2B5EF4-FFF2-40B4-BE49-F238E27FC236}">
                  <a16:creationId xmlns:a16="http://schemas.microsoft.com/office/drawing/2014/main" id="{EAF4530C-D66B-AA16-5B0E-581A4C9028FC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3389B-C146-0D2F-6447-E571E570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7</a:t>
            </a:fld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930D4-82FB-7E82-F1BF-96C8A95A3C40}"/>
              </a:ext>
            </a:extLst>
          </p:cNvPr>
          <p:cNvSpPr txBox="1"/>
          <p:nvPr/>
        </p:nvSpPr>
        <p:spPr>
          <a:xfrm>
            <a:off x="110051" y="511728"/>
            <a:ext cx="4045636" cy="6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Learnable Structures in our data 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2CA3E302-2129-2986-6EBE-6026E64A4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3738" y="1261454"/>
            <a:ext cx="6134222" cy="3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7B9F7F-FCD6-1F65-B257-A5E69946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28" y="1925867"/>
            <a:ext cx="4298398" cy="290704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426CF4B-5B71-DEBB-8C48-75860385120C}"/>
              </a:ext>
            </a:extLst>
          </p:cNvPr>
          <p:cNvSpPr txBox="1">
            <a:spLocks/>
          </p:cNvSpPr>
          <p:nvPr/>
        </p:nvSpPr>
        <p:spPr>
          <a:xfrm>
            <a:off x="224642" y="145902"/>
            <a:ext cx="4978294" cy="44521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ML Inspired Interpolation Algorithm</a:t>
            </a:r>
          </a:p>
          <a:p>
            <a:endParaRPr lang="en-US" sz="2100" dirty="0"/>
          </a:p>
        </p:txBody>
      </p:sp>
      <p:grpSp>
        <p:nvGrpSpPr>
          <p:cNvPr id="16" name="Google Shape;155;p19">
            <a:extLst>
              <a:ext uri="{FF2B5EF4-FFF2-40B4-BE49-F238E27FC236}">
                <a16:creationId xmlns:a16="http://schemas.microsoft.com/office/drawing/2014/main" id="{4443C703-678D-6A0A-5E4D-0C62C7A79C1C}"/>
              </a:ext>
            </a:extLst>
          </p:cNvPr>
          <p:cNvGrpSpPr/>
          <p:nvPr/>
        </p:nvGrpSpPr>
        <p:grpSpPr>
          <a:xfrm>
            <a:off x="301725" y="-5369"/>
            <a:ext cx="8540550" cy="64032"/>
            <a:chOff x="402336" y="402336"/>
            <a:chExt cx="11387400" cy="183000"/>
          </a:xfrm>
        </p:grpSpPr>
        <p:sp>
          <p:nvSpPr>
            <p:cNvPr id="21" name="Google Shape;156;p19">
              <a:extLst>
                <a:ext uri="{FF2B5EF4-FFF2-40B4-BE49-F238E27FC236}">
                  <a16:creationId xmlns:a16="http://schemas.microsoft.com/office/drawing/2014/main" id="{4DD8B419-1FBE-A2A7-A074-4C3312540178}"/>
                </a:ext>
              </a:extLst>
            </p:cNvPr>
            <p:cNvSpPr/>
            <p:nvPr/>
          </p:nvSpPr>
          <p:spPr>
            <a:xfrm>
              <a:off x="402336" y="402336"/>
              <a:ext cx="113874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Arial" panose="020B0604020202020204" pitchFamily="34" charset="0"/>
                <a:ea typeface="Gill Sans"/>
                <a:cs typeface="Arial" panose="020B0604020202020204" pitchFamily="34" charset="0"/>
                <a:sym typeface="Gill Sans"/>
              </a:endParaRPr>
            </a:p>
          </p:txBody>
        </p:sp>
        <p:cxnSp>
          <p:nvCxnSpPr>
            <p:cNvPr id="23" name="Google Shape;157;p19">
              <a:extLst>
                <a:ext uri="{FF2B5EF4-FFF2-40B4-BE49-F238E27FC236}">
                  <a16:creationId xmlns:a16="http://schemas.microsoft.com/office/drawing/2014/main" id="{4A685B02-402F-7E0B-800C-2223D4FBF833}"/>
                </a:ext>
              </a:extLst>
            </p:cNvPr>
            <p:cNvCxnSpPr/>
            <p:nvPr/>
          </p:nvCxnSpPr>
          <p:spPr>
            <a:xfrm>
              <a:off x="446534" y="501792"/>
              <a:ext cx="5541300" cy="0"/>
            </a:xfrm>
            <a:prstGeom prst="straightConnector1">
              <a:avLst/>
            </a:prstGeom>
            <a:noFill/>
            <a:ln w="88900" cap="flat" cmpd="sng">
              <a:solidFill>
                <a:srgbClr val="FFC72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158;p19">
              <a:extLst>
                <a:ext uri="{FF2B5EF4-FFF2-40B4-BE49-F238E27FC236}">
                  <a16:creationId xmlns:a16="http://schemas.microsoft.com/office/drawing/2014/main" id="{EAF4530C-D66B-AA16-5B0E-581A4C9028FC}"/>
                </a:ext>
              </a:extLst>
            </p:cNvPr>
            <p:cNvCxnSpPr/>
            <p:nvPr/>
          </p:nvCxnSpPr>
          <p:spPr>
            <a:xfrm>
              <a:off x="6095998" y="501792"/>
              <a:ext cx="5614500" cy="0"/>
            </a:xfrm>
            <a:prstGeom prst="straightConnector1">
              <a:avLst/>
            </a:prstGeom>
            <a:noFill/>
            <a:ln w="8890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3389B-C146-0D2F-6447-E571E570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2C417-4971-C247-AACD-63BA11808A54}" type="slidenum">
              <a:rPr lang="en-US" smtClean="0"/>
              <a:t>8</a:t>
            </a:fld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930D4-82FB-7E82-F1BF-96C8A95A3C40}"/>
              </a:ext>
            </a:extLst>
          </p:cNvPr>
          <p:cNvSpPr txBox="1"/>
          <p:nvPr/>
        </p:nvSpPr>
        <p:spPr>
          <a:xfrm>
            <a:off x="110051" y="511728"/>
            <a:ext cx="4045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Learnable Structures in our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/>
              <a:t>Invertible Neural Network (INN) with repetitions of </a:t>
            </a:r>
            <a:r>
              <a:rPr lang="en-US" sz="1500" dirty="0" err="1"/>
              <a:t>RealNVP</a:t>
            </a:r>
            <a:r>
              <a:rPr lang="en-US" sz="1500" dirty="0"/>
              <a:t> coupling layers Architecture </a:t>
            </a:r>
            <a:r>
              <a:rPr lang="en-US" sz="1200" baseline="30000" dirty="0"/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7AF297-ECE4-2F21-8619-06A943726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74" y="2140847"/>
            <a:ext cx="4368800" cy="147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2718D-E24F-B053-AAD9-E2717493C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058" y="145902"/>
            <a:ext cx="3517292" cy="1845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3484A9-41EC-F129-8AA2-B4410E398A4F}"/>
              </a:ext>
            </a:extLst>
          </p:cNvPr>
          <p:cNvSpPr txBox="1"/>
          <p:nvPr/>
        </p:nvSpPr>
        <p:spPr>
          <a:xfrm>
            <a:off x="4140645" y="2140847"/>
            <a:ext cx="3945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 dirty="0"/>
              <a:t>[1]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A021E-9D82-4BC9-4F8D-935BC1867258}"/>
              </a:ext>
            </a:extLst>
          </p:cNvPr>
          <p:cNvSpPr txBox="1"/>
          <p:nvPr/>
        </p:nvSpPr>
        <p:spPr>
          <a:xfrm>
            <a:off x="8412650" y="260789"/>
            <a:ext cx="3945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 dirty="0"/>
              <a:t>[1]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6940AF-F5A8-4503-A7CD-BE661F1FC2A4}"/>
              </a:ext>
            </a:extLst>
          </p:cNvPr>
          <p:cNvSpPr txBox="1"/>
          <p:nvPr/>
        </p:nvSpPr>
        <p:spPr>
          <a:xfrm>
            <a:off x="8779302" y="1991514"/>
            <a:ext cx="3945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 dirty="0"/>
              <a:t>[1]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721E5D-ECC2-6265-295E-EA35A033303C}"/>
              </a:ext>
            </a:extLst>
          </p:cNvPr>
          <p:cNvSpPr txBox="1"/>
          <p:nvPr/>
        </p:nvSpPr>
        <p:spPr>
          <a:xfrm>
            <a:off x="147274" y="4818837"/>
            <a:ext cx="4551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aseline="30000" dirty="0"/>
              <a:t>[1]</a:t>
            </a:r>
            <a:r>
              <a:rPr lang="en-US" sz="1200" dirty="0"/>
              <a:t> </a:t>
            </a:r>
            <a:r>
              <a:rPr lang="en-US" sz="1200" dirty="0" err="1"/>
              <a:t>Nugraha</a:t>
            </a:r>
            <a:r>
              <a:rPr lang="en-US" sz="1200" dirty="0"/>
              <a:t> Et al., </a:t>
            </a:r>
            <a:r>
              <a:rPr lang="en-US" sz="1200" b="0" i="0" dirty="0">
                <a:solidFill>
                  <a:srgbClr val="1155CC"/>
                </a:solidFill>
                <a:effectLst/>
                <a:latin typeface="Aptos" panose="020F0502020204030204" pitchFamily="34" charset="0"/>
                <a:hlinkClick r:id="rId6"/>
              </a:rPr>
              <a:t>https://doi.org/10.1109/QCE57702.2023.00154</a:t>
            </a:r>
            <a:r>
              <a:rPr lang="en-US" sz="1200" dirty="0"/>
              <a:t> 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254668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11970</TotalTime>
  <Words>517</Words>
  <Application>Microsoft Macintosh PowerPoint</Application>
  <PresentationFormat>On-screen Show (16:9)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Arial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James Farmer</dc:creator>
  <cp:keywords/>
  <dc:description/>
  <cp:lastModifiedBy>Sadman Ahmed Shanto</cp:lastModifiedBy>
  <cp:revision>30</cp:revision>
  <dcterms:created xsi:type="dcterms:W3CDTF">2023-02-08T00:31:23Z</dcterms:created>
  <dcterms:modified xsi:type="dcterms:W3CDTF">2024-10-14T01:30:06Z</dcterms:modified>
  <cp:category/>
</cp:coreProperties>
</file>